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61" r:id="rId4"/>
    <p:sldId id="258" r:id="rId5"/>
    <p:sldId id="262" r:id="rId6"/>
    <p:sldId id="265" r:id="rId7"/>
    <p:sldId id="263" r:id="rId8"/>
    <p:sldId id="266" r:id="rId9"/>
    <p:sldId id="268" r:id="rId10"/>
    <p:sldId id="272" r:id="rId11"/>
    <p:sldId id="273" r:id="rId12"/>
    <p:sldId id="274" r:id="rId13"/>
    <p:sldId id="275" r:id="rId14"/>
    <p:sldId id="269" r:id="rId15"/>
    <p:sldId id="276" r:id="rId16"/>
    <p:sldId id="270" r:id="rId17"/>
    <p:sldId id="267" r:id="rId18"/>
    <p:sldId id="277"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96" d="100"/>
          <a:sy n="96" d="100"/>
        </p:scale>
        <p:origin x="8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diagrams/_rels/data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_rels/drawing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image" Target="../media/image2.png"/></Relationships>
</file>

<file path=ppt/diagrams/_rels/drawing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28F183-56A0-4C6A-9FBD-71E0808D166F}" type="doc">
      <dgm:prSet loTypeId="urn:microsoft.com/office/officeart/2005/8/layout/hierarchy6" loCatId="hierarchy" qsTypeId="urn:microsoft.com/office/officeart/2005/8/quickstyle/simple1" qsCatId="simple" csTypeId="urn:microsoft.com/office/officeart/2005/8/colors/colorful3" csCatId="colorful" phldr="1"/>
      <dgm:spPr/>
      <dgm:t>
        <a:bodyPr/>
        <a:lstStyle/>
        <a:p>
          <a:endParaRPr lang="en-US"/>
        </a:p>
      </dgm:t>
    </dgm:pt>
    <dgm:pt modelId="{907FC753-BAFB-48A6-B3A2-09DF51E6F5BA}">
      <dgm:prSet phldrT="[Text]" custT="1"/>
      <dgm:spPr/>
      <dgm:t>
        <a:bodyPr/>
        <a:lstStyle/>
        <a:p>
          <a:r>
            <a:rPr lang="en-US" sz="1800" b="1" dirty="0"/>
            <a:t>Estrogen Receptors</a:t>
          </a:r>
        </a:p>
      </dgm:t>
    </dgm:pt>
    <dgm:pt modelId="{C6272C25-5B58-49DE-B67B-A47FFCCC52BC}" type="parTrans" cxnId="{82C265F4-5016-4DA3-8C04-E07E35E75E12}">
      <dgm:prSet/>
      <dgm:spPr/>
      <dgm:t>
        <a:bodyPr/>
        <a:lstStyle/>
        <a:p>
          <a:endParaRPr lang="en-US" sz="1800" b="1"/>
        </a:p>
      </dgm:t>
    </dgm:pt>
    <dgm:pt modelId="{607DFB86-47D2-4497-8C65-6E3EBFFE1EDE}" type="sibTrans" cxnId="{82C265F4-5016-4DA3-8C04-E07E35E75E12}">
      <dgm:prSet/>
      <dgm:spPr/>
      <dgm:t>
        <a:bodyPr/>
        <a:lstStyle/>
        <a:p>
          <a:endParaRPr lang="en-US" sz="1800" b="1"/>
        </a:p>
      </dgm:t>
    </dgm:pt>
    <dgm:pt modelId="{6A09E7D5-5225-488C-B479-0D170D4CB367}">
      <dgm:prSet phldrT="[Text]" custT="1"/>
      <dgm:spPr/>
      <dgm:t>
        <a:bodyPr/>
        <a:lstStyle/>
        <a:p>
          <a:r>
            <a:rPr lang="en-US" sz="1800" b="1" dirty="0"/>
            <a:t>Classical</a:t>
          </a:r>
        </a:p>
      </dgm:t>
    </dgm:pt>
    <dgm:pt modelId="{5C94732E-649B-4BDA-9FE4-4DD040B36E6E}" type="parTrans" cxnId="{159875AE-6F88-4C6E-A2E3-0BDC5500765F}">
      <dgm:prSet/>
      <dgm:spPr/>
      <dgm:t>
        <a:bodyPr/>
        <a:lstStyle/>
        <a:p>
          <a:endParaRPr lang="en-US" sz="1800" b="1"/>
        </a:p>
      </dgm:t>
    </dgm:pt>
    <dgm:pt modelId="{E9E8B529-8C9E-4B6D-A492-10795A5988D3}" type="sibTrans" cxnId="{159875AE-6F88-4C6E-A2E3-0BDC5500765F}">
      <dgm:prSet/>
      <dgm:spPr/>
      <dgm:t>
        <a:bodyPr/>
        <a:lstStyle/>
        <a:p>
          <a:endParaRPr lang="en-US" sz="1800" b="1"/>
        </a:p>
      </dgm:t>
    </dgm:pt>
    <dgm:pt modelId="{A86074E9-442F-41C5-9812-32C585CD9588}">
      <dgm:prSet phldrT="[Text]" custT="1"/>
      <dgm:spPr/>
      <dgm:t>
        <a:bodyPr/>
        <a:lstStyle/>
        <a:p>
          <a:r>
            <a:rPr lang="en-US" sz="1800" b="1" dirty="0"/>
            <a:t>Estrogen Receptor Alpha (Er</a:t>
          </a:r>
          <a:r>
            <a:rPr lang="el-GR" sz="1800" b="1" dirty="0"/>
            <a:t>α</a:t>
          </a:r>
          <a:r>
            <a:rPr lang="en-US" sz="1800" b="1" dirty="0"/>
            <a:t>)</a:t>
          </a:r>
        </a:p>
      </dgm:t>
    </dgm:pt>
    <dgm:pt modelId="{BFEC8723-322D-4CB1-901F-F89990457FEC}" type="parTrans" cxnId="{E5B47E70-F613-411F-B22C-6052E149955D}">
      <dgm:prSet/>
      <dgm:spPr/>
      <dgm:t>
        <a:bodyPr/>
        <a:lstStyle/>
        <a:p>
          <a:endParaRPr lang="en-US" sz="1800" b="1"/>
        </a:p>
      </dgm:t>
    </dgm:pt>
    <dgm:pt modelId="{ED2E6C74-F48E-451C-BAD6-41CFC476798E}" type="sibTrans" cxnId="{E5B47E70-F613-411F-B22C-6052E149955D}">
      <dgm:prSet/>
      <dgm:spPr/>
      <dgm:t>
        <a:bodyPr/>
        <a:lstStyle/>
        <a:p>
          <a:endParaRPr lang="en-US" sz="1800" b="1"/>
        </a:p>
      </dgm:t>
    </dgm:pt>
    <dgm:pt modelId="{DE7820FE-FAF5-43B7-8695-172D94308944}">
      <dgm:prSet phldrT="[Text]" custT="1"/>
      <dgm:spPr/>
      <dgm:t>
        <a:bodyPr/>
        <a:lstStyle/>
        <a:p>
          <a:r>
            <a:rPr lang="en-US" sz="1800" b="1" dirty="0"/>
            <a:t>Estrogen Receptor Beta (Er</a:t>
          </a:r>
          <a:r>
            <a:rPr lang="el-GR" sz="1800" b="1" dirty="0"/>
            <a:t>β</a:t>
          </a:r>
          <a:r>
            <a:rPr lang="en-US" sz="1800" b="1" dirty="0"/>
            <a:t>)</a:t>
          </a:r>
        </a:p>
      </dgm:t>
    </dgm:pt>
    <dgm:pt modelId="{7B51FD61-1D8C-4752-9AAF-BC997B495EEE}" type="parTrans" cxnId="{2522E0CD-EBE4-49EF-BA9F-25EE0EE06BC3}">
      <dgm:prSet/>
      <dgm:spPr/>
      <dgm:t>
        <a:bodyPr/>
        <a:lstStyle/>
        <a:p>
          <a:endParaRPr lang="en-US" sz="1800" b="1"/>
        </a:p>
      </dgm:t>
    </dgm:pt>
    <dgm:pt modelId="{147D47E0-0B99-4266-932F-7DA43F1BB7BE}" type="sibTrans" cxnId="{2522E0CD-EBE4-49EF-BA9F-25EE0EE06BC3}">
      <dgm:prSet/>
      <dgm:spPr/>
      <dgm:t>
        <a:bodyPr/>
        <a:lstStyle/>
        <a:p>
          <a:endParaRPr lang="en-US" sz="1800" b="1"/>
        </a:p>
      </dgm:t>
    </dgm:pt>
    <dgm:pt modelId="{4127E294-F6B1-424C-9796-D26C50B42422}">
      <dgm:prSet phldrT="[Text]" custT="1"/>
      <dgm:spPr/>
      <dgm:t>
        <a:bodyPr/>
        <a:lstStyle/>
        <a:p>
          <a:r>
            <a:rPr lang="en-US" sz="1800" b="1" dirty="0"/>
            <a:t>Non-classical</a:t>
          </a:r>
        </a:p>
      </dgm:t>
    </dgm:pt>
    <dgm:pt modelId="{670AE8D1-BCDE-4094-8E31-4747BA3D9169}" type="parTrans" cxnId="{D4F7AB21-CBA0-495F-B355-6881E772180B}">
      <dgm:prSet/>
      <dgm:spPr/>
      <dgm:t>
        <a:bodyPr/>
        <a:lstStyle/>
        <a:p>
          <a:endParaRPr lang="en-US" sz="1800" b="1"/>
        </a:p>
      </dgm:t>
    </dgm:pt>
    <dgm:pt modelId="{C9B81809-9F86-4A63-918E-65C36DEF20E2}" type="sibTrans" cxnId="{D4F7AB21-CBA0-495F-B355-6881E772180B}">
      <dgm:prSet/>
      <dgm:spPr/>
      <dgm:t>
        <a:bodyPr/>
        <a:lstStyle/>
        <a:p>
          <a:endParaRPr lang="en-US" sz="1800" b="1"/>
        </a:p>
      </dgm:t>
    </dgm:pt>
    <dgm:pt modelId="{AF4F6FF8-7178-4D3B-9C76-6CF66D75721C}">
      <dgm:prSet custT="1"/>
      <dgm:spPr/>
      <dgm:t>
        <a:bodyPr/>
        <a:lstStyle/>
        <a:p>
          <a:r>
            <a:rPr lang="en-US" sz="1800" b="1" dirty="0"/>
            <a:t>G protein-coupled estrogen receptor 1 (GPER1)</a:t>
          </a:r>
        </a:p>
      </dgm:t>
    </dgm:pt>
    <dgm:pt modelId="{920892D0-C33B-430D-A00A-9731EE70EEF9}" type="parTrans" cxnId="{4181BFB5-EFB9-45FA-9134-95DCA0A1099A}">
      <dgm:prSet/>
      <dgm:spPr/>
      <dgm:t>
        <a:bodyPr/>
        <a:lstStyle/>
        <a:p>
          <a:endParaRPr lang="en-US" sz="1800" b="1"/>
        </a:p>
      </dgm:t>
    </dgm:pt>
    <dgm:pt modelId="{B949D9F8-82CD-47F9-922B-4FF53F5BA690}" type="sibTrans" cxnId="{4181BFB5-EFB9-45FA-9134-95DCA0A1099A}">
      <dgm:prSet/>
      <dgm:spPr/>
      <dgm:t>
        <a:bodyPr/>
        <a:lstStyle/>
        <a:p>
          <a:endParaRPr lang="en-US" sz="1800" b="1"/>
        </a:p>
      </dgm:t>
    </dgm:pt>
    <dgm:pt modelId="{AE7F6D84-3470-43F5-84F8-743BEEB7C996}" type="pres">
      <dgm:prSet presAssocID="{9D28F183-56A0-4C6A-9FBD-71E0808D166F}" presName="mainComposite" presStyleCnt="0">
        <dgm:presLayoutVars>
          <dgm:chPref val="1"/>
          <dgm:dir/>
          <dgm:animOne val="branch"/>
          <dgm:animLvl val="lvl"/>
          <dgm:resizeHandles val="exact"/>
        </dgm:presLayoutVars>
      </dgm:prSet>
      <dgm:spPr/>
    </dgm:pt>
    <dgm:pt modelId="{DB7E9157-E019-4F11-8736-592B535E7FDA}" type="pres">
      <dgm:prSet presAssocID="{9D28F183-56A0-4C6A-9FBD-71E0808D166F}" presName="hierFlow" presStyleCnt="0"/>
      <dgm:spPr/>
    </dgm:pt>
    <dgm:pt modelId="{594D3331-ABD8-42F3-9F68-7BBDD4C015C4}" type="pres">
      <dgm:prSet presAssocID="{9D28F183-56A0-4C6A-9FBD-71E0808D166F}" presName="hierChild1" presStyleCnt="0">
        <dgm:presLayoutVars>
          <dgm:chPref val="1"/>
          <dgm:animOne val="branch"/>
          <dgm:animLvl val="lvl"/>
        </dgm:presLayoutVars>
      </dgm:prSet>
      <dgm:spPr/>
    </dgm:pt>
    <dgm:pt modelId="{351F8F6C-C64D-42DE-BE8C-9318363D2E90}" type="pres">
      <dgm:prSet presAssocID="{907FC753-BAFB-48A6-B3A2-09DF51E6F5BA}" presName="Name14" presStyleCnt="0"/>
      <dgm:spPr/>
    </dgm:pt>
    <dgm:pt modelId="{D42BB44F-B875-4AA0-8036-7A45F600FE22}" type="pres">
      <dgm:prSet presAssocID="{907FC753-BAFB-48A6-B3A2-09DF51E6F5BA}" presName="level1Shape" presStyleLbl="node0" presStyleIdx="0" presStyleCnt="1" custScaleX="185344" custScaleY="60276">
        <dgm:presLayoutVars>
          <dgm:chPref val="3"/>
        </dgm:presLayoutVars>
      </dgm:prSet>
      <dgm:spPr/>
    </dgm:pt>
    <dgm:pt modelId="{DAE5BD33-2107-4CBA-B2AE-AAE6B8C51F4A}" type="pres">
      <dgm:prSet presAssocID="{907FC753-BAFB-48A6-B3A2-09DF51E6F5BA}" presName="hierChild2" presStyleCnt="0"/>
      <dgm:spPr/>
    </dgm:pt>
    <dgm:pt modelId="{E1BE71D6-EFA3-4327-BDC8-4363918344B2}" type="pres">
      <dgm:prSet presAssocID="{5C94732E-649B-4BDA-9FE4-4DD040B36E6E}" presName="Name19" presStyleLbl="parChTrans1D2" presStyleIdx="0" presStyleCnt="2"/>
      <dgm:spPr/>
    </dgm:pt>
    <dgm:pt modelId="{537C9B09-12B0-402F-9E4B-A1CED620EEDE}" type="pres">
      <dgm:prSet presAssocID="{6A09E7D5-5225-488C-B479-0D170D4CB367}" presName="Name21" presStyleCnt="0"/>
      <dgm:spPr/>
    </dgm:pt>
    <dgm:pt modelId="{FEC8C65C-89FB-43E4-9573-81A6EDD1E81C}" type="pres">
      <dgm:prSet presAssocID="{6A09E7D5-5225-488C-B479-0D170D4CB367}" presName="level2Shape" presStyleLbl="node2" presStyleIdx="0" presStyleCnt="2" custScaleY="47217"/>
      <dgm:spPr/>
    </dgm:pt>
    <dgm:pt modelId="{992A986E-0518-46B8-9204-1D899CCBC701}" type="pres">
      <dgm:prSet presAssocID="{6A09E7D5-5225-488C-B479-0D170D4CB367}" presName="hierChild3" presStyleCnt="0"/>
      <dgm:spPr/>
    </dgm:pt>
    <dgm:pt modelId="{38BD554E-43DA-4510-9A76-19722C701251}" type="pres">
      <dgm:prSet presAssocID="{BFEC8723-322D-4CB1-901F-F89990457FEC}" presName="Name19" presStyleLbl="parChTrans1D3" presStyleIdx="0" presStyleCnt="3"/>
      <dgm:spPr/>
    </dgm:pt>
    <dgm:pt modelId="{048CA8F1-6762-4A86-8D5D-56AB762868AF}" type="pres">
      <dgm:prSet presAssocID="{A86074E9-442F-41C5-9812-32C585CD9588}" presName="Name21" presStyleCnt="0"/>
      <dgm:spPr/>
    </dgm:pt>
    <dgm:pt modelId="{5CED25B6-66E0-4525-9379-0D953806461A}" type="pres">
      <dgm:prSet presAssocID="{A86074E9-442F-41C5-9812-32C585CD9588}" presName="level2Shape" presStyleLbl="node3" presStyleIdx="0" presStyleCnt="3" custScaleX="145871" custScaleY="56602"/>
      <dgm:spPr/>
    </dgm:pt>
    <dgm:pt modelId="{2442FDBA-331C-48AF-8BF5-4F9602228EC7}" type="pres">
      <dgm:prSet presAssocID="{A86074E9-442F-41C5-9812-32C585CD9588}" presName="hierChild3" presStyleCnt="0"/>
      <dgm:spPr/>
    </dgm:pt>
    <dgm:pt modelId="{F2F45876-F3B0-417E-8F28-E01BADC0964E}" type="pres">
      <dgm:prSet presAssocID="{7B51FD61-1D8C-4752-9AAF-BC997B495EEE}" presName="Name19" presStyleLbl="parChTrans1D3" presStyleIdx="1" presStyleCnt="3"/>
      <dgm:spPr/>
    </dgm:pt>
    <dgm:pt modelId="{21A752C7-C26B-4139-A35B-4CF281069BF0}" type="pres">
      <dgm:prSet presAssocID="{DE7820FE-FAF5-43B7-8695-172D94308944}" presName="Name21" presStyleCnt="0"/>
      <dgm:spPr/>
    </dgm:pt>
    <dgm:pt modelId="{3F2B8693-034D-4F76-BAAF-62701796A261}" type="pres">
      <dgm:prSet presAssocID="{DE7820FE-FAF5-43B7-8695-172D94308944}" presName="level2Shape" presStyleLbl="node3" presStyleIdx="1" presStyleCnt="3" custScaleX="142863" custScaleY="69464"/>
      <dgm:spPr/>
    </dgm:pt>
    <dgm:pt modelId="{BFF3D375-94C1-4C4A-B834-4021FC27F239}" type="pres">
      <dgm:prSet presAssocID="{DE7820FE-FAF5-43B7-8695-172D94308944}" presName="hierChild3" presStyleCnt="0"/>
      <dgm:spPr/>
    </dgm:pt>
    <dgm:pt modelId="{ED6E24DE-E064-46F7-800C-88150FF6C3D4}" type="pres">
      <dgm:prSet presAssocID="{670AE8D1-BCDE-4094-8E31-4747BA3D9169}" presName="Name19" presStyleLbl="parChTrans1D2" presStyleIdx="1" presStyleCnt="2"/>
      <dgm:spPr/>
    </dgm:pt>
    <dgm:pt modelId="{75DACC45-45D3-465B-80B9-99E9D25D8770}" type="pres">
      <dgm:prSet presAssocID="{4127E294-F6B1-424C-9796-D26C50B42422}" presName="Name21" presStyleCnt="0"/>
      <dgm:spPr/>
    </dgm:pt>
    <dgm:pt modelId="{A6442290-049C-4AD8-8E43-F06DA7CFF128}" type="pres">
      <dgm:prSet presAssocID="{4127E294-F6B1-424C-9796-D26C50B42422}" presName="level2Shape" presStyleLbl="node2" presStyleIdx="1" presStyleCnt="2" custScaleY="57930"/>
      <dgm:spPr/>
    </dgm:pt>
    <dgm:pt modelId="{C8ACC18F-4FDD-4746-B8CD-4714A2EDBD2B}" type="pres">
      <dgm:prSet presAssocID="{4127E294-F6B1-424C-9796-D26C50B42422}" presName="hierChild3" presStyleCnt="0"/>
      <dgm:spPr/>
    </dgm:pt>
    <dgm:pt modelId="{77457439-7675-4743-A085-2963231AAEB1}" type="pres">
      <dgm:prSet presAssocID="{920892D0-C33B-430D-A00A-9731EE70EEF9}" presName="Name19" presStyleLbl="parChTrans1D3" presStyleIdx="2" presStyleCnt="3"/>
      <dgm:spPr/>
    </dgm:pt>
    <dgm:pt modelId="{DEC8AE0B-36C2-4CB8-9D7A-D4927DEE5644}" type="pres">
      <dgm:prSet presAssocID="{AF4F6FF8-7178-4D3B-9C76-6CF66D75721C}" presName="Name21" presStyleCnt="0"/>
      <dgm:spPr/>
    </dgm:pt>
    <dgm:pt modelId="{AB9312BA-9209-430F-933D-73519C9F9E0E}" type="pres">
      <dgm:prSet presAssocID="{AF4F6FF8-7178-4D3B-9C76-6CF66D75721C}" presName="level2Shape" presStyleLbl="node3" presStyleIdx="2" presStyleCnt="3" custScaleX="146718" custScaleY="72137"/>
      <dgm:spPr/>
    </dgm:pt>
    <dgm:pt modelId="{92A28C7B-2392-4C60-AFA3-251C55999B6F}" type="pres">
      <dgm:prSet presAssocID="{AF4F6FF8-7178-4D3B-9C76-6CF66D75721C}" presName="hierChild3" presStyleCnt="0"/>
      <dgm:spPr/>
    </dgm:pt>
    <dgm:pt modelId="{93187CB3-5ACC-42F2-AB24-C688A5549A49}" type="pres">
      <dgm:prSet presAssocID="{9D28F183-56A0-4C6A-9FBD-71E0808D166F}" presName="bgShapesFlow" presStyleCnt="0"/>
      <dgm:spPr/>
    </dgm:pt>
  </dgm:ptLst>
  <dgm:cxnLst>
    <dgm:cxn modelId="{A879DE13-2FFB-42CD-A0BE-9097AD560707}" type="presOf" srcId="{920892D0-C33B-430D-A00A-9731EE70EEF9}" destId="{77457439-7675-4743-A085-2963231AAEB1}" srcOrd="0" destOrd="0" presId="urn:microsoft.com/office/officeart/2005/8/layout/hierarchy6"/>
    <dgm:cxn modelId="{738B6E1A-4E23-4284-ADF3-1C59518749DA}" type="presOf" srcId="{A86074E9-442F-41C5-9812-32C585CD9588}" destId="{5CED25B6-66E0-4525-9379-0D953806461A}" srcOrd="0" destOrd="0" presId="urn:microsoft.com/office/officeart/2005/8/layout/hierarchy6"/>
    <dgm:cxn modelId="{D4F7AB21-CBA0-495F-B355-6881E772180B}" srcId="{907FC753-BAFB-48A6-B3A2-09DF51E6F5BA}" destId="{4127E294-F6B1-424C-9796-D26C50B42422}" srcOrd="1" destOrd="0" parTransId="{670AE8D1-BCDE-4094-8E31-4747BA3D9169}" sibTransId="{C9B81809-9F86-4A63-918E-65C36DEF20E2}"/>
    <dgm:cxn modelId="{C3DA164C-6A81-4639-A7C9-7F14D0B12A34}" type="presOf" srcId="{DE7820FE-FAF5-43B7-8695-172D94308944}" destId="{3F2B8693-034D-4F76-BAAF-62701796A261}" srcOrd="0" destOrd="0" presId="urn:microsoft.com/office/officeart/2005/8/layout/hierarchy6"/>
    <dgm:cxn modelId="{E5B47E70-F613-411F-B22C-6052E149955D}" srcId="{6A09E7D5-5225-488C-B479-0D170D4CB367}" destId="{A86074E9-442F-41C5-9812-32C585CD9588}" srcOrd="0" destOrd="0" parTransId="{BFEC8723-322D-4CB1-901F-F89990457FEC}" sibTransId="{ED2E6C74-F48E-451C-BAD6-41CFC476798E}"/>
    <dgm:cxn modelId="{C1982C79-15D9-401E-989A-546A7320C8CA}" type="presOf" srcId="{4127E294-F6B1-424C-9796-D26C50B42422}" destId="{A6442290-049C-4AD8-8E43-F06DA7CFF128}" srcOrd="0" destOrd="0" presId="urn:microsoft.com/office/officeart/2005/8/layout/hierarchy6"/>
    <dgm:cxn modelId="{F3B5E979-471C-4DB9-87E2-5CDAC5AB6026}" type="presOf" srcId="{907FC753-BAFB-48A6-B3A2-09DF51E6F5BA}" destId="{D42BB44F-B875-4AA0-8036-7A45F600FE22}" srcOrd="0" destOrd="0" presId="urn:microsoft.com/office/officeart/2005/8/layout/hierarchy6"/>
    <dgm:cxn modelId="{D4B4EA84-404F-46FA-B788-39AA6D646FED}" type="presOf" srcId="{6A09E7D5-5225-488C-B479-0D170D4CB367}" destId="{FEC8C65C-89FB-43E4-9573-81A6EDD1E81C}" srcOrd="0" destOrd="0" presId="urn:microsoft.com/office/officeart/2005/8/layout/hierarchy6"/>
    <dgm:cxn modelId="{5C7D529F-0D9A-4B66-87E7-DCD9ED935E12}" type="presOf" srcId="{7B51FD61-1D8C-4752-9AAF-BC997B495EEE}" destId="{F2F45876-F3B0-417E-8F28-E01BADC0964E}" srcOrd="0" destOrd="0" presId="urn:microsoft.com/office/officeart/2005/8/layout/hierarchy6"/>
    <dgm:cxn modelId="{F63188AB-32D8-44AF-9B38-88FA5A48BFD7}" type="presOf" srcId="{670AE8D1-BCDE-4094-8E31-4747BA3D9169}" destId="{ED6E24DE-E064-46F7-800C-88150FF6C3D4}" srcOrd="0" destOrd="0" presId="urn:microsoft.com/office/officeart/2005/8/layout/hierarchy6"/>
    <dgm:cxn modelId="{1CDD81AD-EA32-41DB-BEAD-290A20A017E4}" type="presOf" srcId="{BFEC8723-322D-4CB1-901F-F89990457FEC}" destId="{38BD554E-43DA-4510-9A76-19722C701251}" srcOrd="0" destOrd="0" presId="urn:microsoft.com/office/officeart/2005/8/layout/hierarchy6"/>
    <dgm:cxn modelId="{159875AE-6F88-4C6E-A2E3-0BDC5500765F}" srcId="{907FC753-BAFB-48A6-B3A2-09DF51E6F5BA}" destId="{6A09E7D5-5225-488C-B479-0D170D4CB367}" srcOrd="0" destOrd="0" parTransId="{5C94732E-649B-4BDA-9FE4-4DD040B36E6E}" sibTransId="{E9E8B529-8C9E-4B6D-A492-10795A5988D3}"/>
    <dgm:cxn modelId="{4181BFB5-EFB9-45FA-9134-95DCA0A1099A}" srcId="{4127E294-F6B1-424C-9796-D26C50B42422}" destId="{AF4F6FF8-7178-4D3B-9C76-6CF66D75721C}" srcOrd="0" destOrd="0" parTransId="{920892D0-C33B-430D-A00A-9731EE70EEF9}" sibTransId="{B949D9F8-82CD-47F9-922B-4FF53F5BA690}"/>
    <dgm:cxn modelId="{2522E0CD-EBE4-49EF-BA9F-25EE0EE06BC3}" srcId="{6A09E7D5-5225-488C-B479-0D170D4CB367}" destId="{DE7820FE-FAF5-43B7-8695-172D94308944}" srcOrd="1" destOrd="0" parTransId="{7B51FD61-1D8C-4752-9AAF-BC997B495EEE}" sibTransId="{147D47E0-0B99-4266-932F-7DA43F1BB7BE}"/>
    <dgm:cxn modelId="{0B869CD5-8910-4331-BC93-9CC753F5F98D}" type="presOf" srcId="{AF4F6FF8-7178-4D3B-9C76-6CF66D75721C}" destId="{AB9312BA-9209-430F-933D-73519C9F9E0E}" srcOrd="0" destOrd="0" presId="urn:microsoft.com/office/officeart/2005/8/layout/hierarchy6"/>
    <dgm:cxn modelId="{81C43BE8-CFF3-4BFF-A005-02EDC27CE708}" type="presOf" srcId="{9D28F183-56A0-4C6A-9FBD-71E0808D166F}" destId="{AE7F6D84-3470-43F5-84F8-743BEEB7C996}" srcOrd="0" destOrd="0" presId="urn:microsoft.com/office/officeart/2005/8/layout/hierarchy6"/>
    <dgm:cxn modelId="{59158AF3-A94E-4DAA-B835-53D05D454D02}" type="presOf" srcId="{5C94732E-649B-4BDA-9FE4-4DD040B36E6E}" destId="{E1BE71D6-EFA3-4327-BDC8-4363918344B2}" srcOrd="0" destOrd="0" presId="urn:microsoft.com/office/officeart/2005/8/layout/hierarchy6"/>
    <dgm:cxn modelId="{82C265F4-5016-4DA3-8C04-E07E35E75E12}" srcId="{9D28F183-56A0-4C6A-9FBD-71E0808D166F}" destId="{907FC753-BAFB-48A6-B3A2-09DF51E6F5BA}" srcOrd="0" destOrd="0" parTransId="{C6272C25-5B58-49DE-B67B-A47FFCCC52BC}" sibTransId="{607DFB86-47D2-4497-8C65-6E3EBFFE1EDE}"/>
    <dgm:cxn modelId="{B74ACF1D-0171-40D9-83E9-3FB66B1813B4}" type="presParOf" srcId="{AE7F6D84-3470-43F5-84F8-743BEEB7C996}" destId="{DB7E9157-E019-4F11-8736-592B535E7FDA}" srcOrd="0" destOrd="0" presId="urn:microsoft.com/office/officeart/2005/8/layout/hierarchy6"/>
    <dgm:cxn modelId="{61605424-3DAF-47D5-BDB8-933DDBD0C010}" type="presParOf" srcId="{DB7E9157-E019-4F11-8736-592B535E7FDA}" destId="{594D3331-ABD8-42F3-9F68-7BBDD4C015C4}" srcOrd="0" destOrd="0" presId="urn:microsoft.com/office/officeart/2005/8/layout/hierarchy6"/>
    <dgm:cxn modelId="{84191AB7-F180-4A60-BD31-D3B1BF562FA2}" type="presParOf" srcId="{594D3331-ABD8-42F3-9F68-7BBDD4C015C4}" destId="{351F8F6C-C64D-42DE-BE8C-9318363D2E90}" srcOrd="0" destOrd="0" presId="urn:microsoft.com/office/officeart/2005/8/layout/hierarchy6"/>
    <dgm:cxn modelId="{75A2E677-4A55-4226-99AF-056F68E2DCE7}" type="presParOf" srcId="{351F8F6C-C64D-42DE-BE8C-9318363D2E90}" destId="{D42BB44F-B875-4AA0-8036-7A45F600FE22}" srcOrd="0" destOrd="0" presId="urn:microsoft.com/office/officeart/2005/8/layout/hierarchy6"/>
    <dgm:cxn modelId="{A2CACF40-27F9-410B-85F6-18F93F0C608B}" type="presParOf" srcId="{351F8F6C-C64D-42DE-BE8C-9318363D2E90}" destId="{DAE5BD33-2107-4CBA-B2AE-AAE6B8C51F4A}" srcOrd="1" destOrd="0" presId="urn:microsoft.com/office/officeart/2005/8/layout/hierarchy6"/>
    <dgm:cxn modelId="{13D5753B-4EA3-475A-90CE-8BF5B9D44378}" type="presParOf" srcId="{DAE5BD33-2107-4CBA-B2AE-AAE6B8C51F4A}" destId="{E1BE71D6-EFA3-4327-BDC8-4363918344B2}" srcOrd="0" destOrd="0" presId="urn:microsoft.com/office/officeart/2005/8/layout/hierarchy6"/>
    <dgm:cxn modelId="{44E4C4B7-1582-43BB-BB46-10535D67CA9A}" type="presParOf" srcId="{DAE5BD33-2107-4CBA-B2AE-AAE6B8C51F4A}" destId="{537C9B09-12B0-402F-9E4B-A1CED620EEDE}" srcOrd="1" destOrd="0" presId="urn:microsoft.com/office/officeart/2005/8/layout/hierarchy6"/>
    <dgm:cxn modelId="{EE5C5774-CA56-407F-8358-91877833F870}" type="presParOf" srcId="{537C9B09-12B0-402F-9E4B-A1CED620EEDE}" destId="{FEC8C65C-89FB-43E4-9573-81A6EDD1E81C}" srcOrd="0" destOrd="0" presId="urn:microsoft.com/office/officeart/2005/8/layout/hierarchy6"/>
    <dgm:cxn modelId="{AE4FCF76-44B4-44A3-A5D8-DB5AC5CCA807}" type="presParOf" srcId="{537C9B09-12B0-402F-9E4B-A1CED620EEDE}" destId="{992A986E-0518-46B8-9204-1D899CCBC701}" srcOrd="1" destOrd="0" presId="urn:microsoft.com/office/officeart/2005/8/layout/hierarchy6"/>
    <dgm:cxn modelId="{3C18B3F4-9785-4562-A4A2-7AFFC5B6BD32}" type="presParOf" srcId="{992A986E-0518-46B8-9204-1D899CCBC701}" destId="{38BD554E-43DA-4510-9A76-19722C701251}" srcOrd="0" destOrd="0" presId="urn:microsoft.com/office/officeart/2005/8/layout/hierarchy6"/>
    <dgm:cxn modelId="{432FBE66-5AA6-49D5-A747-847F0AD27B97}" type="presParOf" srcId="{992A986E-0518-46B8-9204-1D899CCBC701}" destId="{048CA8F1-6762-4A86-8D5D-56AB762868AF}" srcOrd="1" destOrd="0" presId="urn:microsoft.com/office/officeart/2005/8/layout/hierarchy6"/>
    <dgm:cxn modelId="{C90AF6CB-642C-44F8-9597-9FAB8C36DCFA}" type="presParOf" srcId="{048CA8F1-6762-4A86-8D5D-56AB762868AF}" destId="{5CED25B6-66E0-4525-9379-0D953806461A}" srcOrd="0" destOrd="0" presId="urn:microsoft.com/office/officeart/2005/8/layout/hierarchy6"/>
    <dgm:cxn modelId="{53E89F41-A64F-4518-8197-524ED6DAEAAF}" type="presParOf" srcId="{048CA8F1-6762-4A86-8D5D-56AB762868AF}" destId="{2442FDBA-331C-48AF-8BF5-4F9602228EC7}" srcOrd="1" destOrd="0" presId="urn:microsoft.com/office/officeart/2005/8/layout/hierarchy6"/>
    <dgm:cxn modelId="{64FEA614-20E7-43E3-AA0C-EA8DFCEB7F95}" type="presParOf" srcId="{992A986E-0518-46B8-9204-1D899CCBC701}" destId="{F2F45876-F3B0-417E-8F28-E01BADC0964E}" srcOrd="2" destOrd="0" presId="urn:microsoft.com/office/officeart/2005/8/layout/hierarchy6"/>
    <dgm:cxn modelId="{32261A09-61D5-4013-91B3-491AF03A11D5}" type="presParOf" srcId="{992A986E-0518-46B8-9204-1D899CCBC701}" destId="{21A752C7-C26B-4139-A35B-4CF281069BF0}" srcOrd="3" destOrd="0" presId="urn:microsoft.com/office/officeart/2005/8/layout/hierarchy6"/>
    <dgm:cxn modelId="{907A8C2C-F43E-469B-82D4-0BCC07236E34}" type="presParOf" srcId="{21A752C7-C26B-4139-A35B-4CF281069BF0}" destId="{3F2B8693-034D-4F76-BAAF-62701796A261}" srcOrd="0" destOrd="0" presId="urn:microsoft.com/office/officeart/2005/8/layout/hierarchy6"/>
    <dgm:cxn modelId="{23A41138-3F45-40A8-8976-49C584007645}" type="presParOf" srcId="{21A752C7-C26B-4139-A35B-4CF281069BF0}" destId="{BFF3D375-94C1-4C4A-B834-4021FC27F239}" srcOrd="1" destOrd="0" presId="urn:microsoft.com/office/officeart/2005/8/layout/hierarchy6"/>
    <dgm:cxn modelId="{54F5BD86-97CD-4129-987B-C41B738483D1}" type="presParOf" srcId="{DAE5BD33-2107-4CBA-B2AE-AAE6B8C51F4A}" destId="{ED6E24DE-E064-46F7-800C-88150FF6C3D4}" srcOrd="2" destOrd="0" presId="urn:microsoft.com/office/officeart/2005/8/layout/hierarchy6"/>
    <dgm:cxn modelId="{95FC5E6B-251C-46EB-B4A5-77C875194A08}" type="presParOf" srcId="{DAE5BD33-2107-4CBA-B2AE-AAE6B8C51F4A}" destId="{75DACC45-45D3-465B-80B9-99E9D25D8770}" srcOrd="3" destOrd="0" presId="urn:microsoft.com/office/officeart/2005/8/layout/hierarchy6"/>
    <dgm:cxn modelId="{9FB31F95-16D9-4433-A28C-FFC6635248EB}" type="presParOf" srcId="{75DACC45-45D3-465B-80B9-99E9D25D8770}" destId="{A6442290-049C-4AD8-8E43-F06DA7CFF128}" srcOrd="0" destOrd="0" presId="urn:microsoft.com/office/officeart/2005/8/layout/hierarchy6"/>
    <dgm:cxn modelId="{58CABF4C-0604-4810-B140-DE5B62CF7094}" type="presParOf" srcId="{75DACC45-45D3-465B-80B9-99E9D25D8770}" destId="{C8ACC18F-4FDD-4746-B8CD-4714A2EDBD2B}" srcOrd="1" destOrd="0" presId="urn:microsoft.com/office/officeart/2005/8/layout/hierarchy6"/>
    <dgm:cxn modelId="{13458EF4-6716-484B-B13A-6A099A1DFC45}" type="presParOf" srcId="{C8ACC18F-4FDD-4746-B8CD-4714A2EDBD2B}" destId="{77457439-7675-4743-A085-2963231AAEB1}" srcOrd="0" destOrd="0" presId="urn:microsoft.com/office/officeart/2005/8/layout/hierarchy6"/>
    <dgm:cxn modelId="{5C747C3E-8764-4508-885E-94C651276F09}" type="presParOf" srcId="{C8ACC18F-4FDD-4746-B8CD-4714A2EDBD2B}" destId="{DEC8AE0B-36C2-4CB8-9D7A-D4927DEE5644}" srcOrd="1" destOrd="0" presId="urn:microsoft.com/office/officeart/2005/8/layout/hierarchy6"/>
    <dgm:cxn modelId="{C60D590E-8989-4C61-9B5F-E49FD9DB9BF0}" type="presParOf" srcId="{DEC8AE0B-36C2-4CB8-9D7A-D4927DEE5644}" destId="{AB9312BA-9209-430F-933D-73519C9F9E0E}" srcOrd="0" destOrd="0" presId="urn:microsoft.com/office/officeart/2005/8/layout/hierarchy6"/>
    <dgm:cxn modelId="{9D1A7911-85B7-4449-B5EA-0E7465BFF505}" type="presParOf" srcId="{DEC8AE0B-36C2-4CB8-9D7A-D4927DEE5644}" destId="{92A28C7B-2392-4C60-AFA3-251C55999B6F}" srcOrd="1" destOrd="0" presId="urn:microsoft.com/office/officeart/2005/8/layout/hierarchy6"/>
    <dgm:cxn modelId="{0DEE81D9-0283-45DE-9A92-F31D5FA2F53B}" type="presParOf" srcId="{AE7F6D84-3470-43F5-84F8-743BEEB7C996}" destId="{93187CB3-5ACC-42F2-AB24-C688A5549A49}"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508A0D3-D255-4269-9F00-09381B71EF00}"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73BE293D-230F-41E5-8A34-D9C7514831CD}">
      <dgm:prSet phldrT="[Text]"/>
      <dgm:spPr>
        <a:solidFill>
          <a:srgbClr val="7030A0"/>
        </a:solidFill>
        <a:ln>
          <a:solidFill>
            <a:srgbClr val="CC66FF"/>
          </a:solidFill>
        </a:ln>
      </dgm:spPr>
      <dgm:t>
        <a:bodyPr/>
        <a:lstStyle/>
        <a:p>
          <a:r>
            <a:rPr lang="en-US" dirty="0"/>
            <a:t>ER</a:t>
          </a:r>
          <a:r>
            <a:rPr lang="el-GR" dirty="0"/>
            <a:t>α</a:t>
          </a:r>
          <a:endParaRPr lang="en-US" dirty="0"/>
        </a:p>
      </dgm:t>
    </dgm:pt>
    <dgm:pt modelId="{F2EFA2F2-83A5-42C8-8E44-8A31DABE9732}" type="parTrans" cxnId="{6B74BEC6-6857-4396-89A0-B625E48AFCBB}">
      <dgm:prSet/>
      <dgm:spPr/>
      <dgm:t>
        <a:bodyPr/>
        <a:lstStyle/>
        <a:p>
          <a:endParaRPr lang="en-US"/>
        </a:p>
      </dgm:t>
    </dgm:pt>
    <dgm:pt modelId="{58958914-C0EE-4949-86C9-546FD6D5939B}" type="sibTrans" cxnId="{6B74BEC6-6857-4396-89A0-B625E48AFCBB}">
      <dgm:prSet/>
      <dgm:spPr/>
      <dgm:t>
        <a:bodyPr/>
        <a:lstStyle/>
        <a:p>
          <a:endParaRPr lang="en-US"/>
        </a:p>
      </dgm:t>
    </dgm:pt>
    <dgm:pt modelId="{390EED31-93E6-4828-BBCB-0A2331731ED9}">
      <dgm:prSet phldrT="[Text]"/>
      <dgm:spPr>
        <a:solidFill>
          <a:srgbClr val="EDC9FF">
            <a:alpha val="89804"/>
          </a:srgbClr>
        </a:solidFill>
      </dgm:spPr>
      <dgm:t>
        <a:bodyPr/>
        <a:lstStyle/>
        <a:p>
          <a:pPr>
            <a:buFontTx/>
            <a:buNone/>
          </a:pPr>
          <a:r>
            <a:rPr lang="en-US" dirty="0"/>
            <a:t>Present mainly in-</a:t>
          </a:r>
        </a:p>
      </dgm:t>
    </dgm:pt>
    <dgm:pt modelId="{10D7DE3E-0B0E-4402-8303-F010B997308B}" type="parTrans" cxnId="{7DA544ED-0D82-4781-BD44-E5DB99F1B8AF}">
      <dgm:prSet/>
      <dgm:spPr/>
      <dgm:t>
        <a:bodyPr/>
        <a:lstStyle/>
        <a:p>
          <a:endParaRPr lang="en-US"/>
        </a:p>
      </dgm:t>
    </dgm:pt>
    <dgm:pt modelId="{043A5F98-F2C5-45C4-A6D3-398A377F90C3}" type="sibTrans" cxnId="{7DA544ED-0D82-4781-BD44-E5DB99F1B8AF}">
      <dgm:prSet/>
      <dgm:spPr/>
      <dgm:t>
        <a:bodyPr/>
        <a:lstStyle/>
        <a:p>
          <a:endParaRPr lang="en-US"/>
        </a:p>
      </dgm:t>
    </dgm:pt>
    <dgm:pt modelId="{ED2FAEF6-7188-412D-8EBD-9ED05DEAF24D}">
      <dgm:prSet phldrT="[Text]"/>
      <dgm:spPr>
        <a:solidFill>
          <a:srgbClr val="7030A0"/>
        </a:solidFill>
        <a:ln>
          <a:solidFill>
            <a:srgbClr val="CC66FF"/>
          </a:solidFill>
        </a:ln>
      </dgm:spPr>
      <dgm:t>
        <a:bodyPr/>
        <a:lstStyle/>
        <a:p>
          <a:r>
            <a:rPr lang="en-US" dirty="0"/>
            <a:t>ER</a:t>
          </a:r>
          <a:r>
            <a:rPr lang="el-GR" dirty="0"/>
            <a:t>β</a:t>
          </a:r>
          <a:endParaRPr lang="en-US" dirty="0"/>
        </a:p>
      </dgm:t>
    </dgm:pt>
    <dgm:pt modelId="{F9743E9C-3CC3-4405-8E08-757DA84E0B55}" type="parTrans" cxnId="{A0A8B8B2-9411-4B73-A78E-8EC764931080}">
      <dgm:prSet/>
      <dgm:spPr/>
      <dgm:t>
        <a:bodyPr/>
        <a:lstStyle/>
        <a:p>
          <a:endParaRPr lang="en-US"/>
        </a:p>
      </dgm:t>
    </dgm:pt>
    <dgm:pt modelId="{766D904D-04A7-46C0-9283-496BD461B05A}" type="sibTrans" cxnId="{A0A8B8B2-9411-4B73-A78E-8EC764931080}">
      <dgm:prSet/>
      <dgm:spPr/>
      <dgm:t>
        <a:bodyPr/>
        <a:lstStyle/>
        <a:p>
          <a:endParaRPr lang="en-US"/>
        </a:p>
      </dgm:t>
    </dgm:pt>
    <dgm:pt modelId="{5012F981-9A2E-499A-AD0E-30D01B2AF23F}">
      <dgm:prSet phldrT="[Text]"/>
      <dgm:spPr>
        <a:solidFill>
          <a:srgbClr val="EDC9FF">
            <a:alpha val="90000"/>
          </a:srgbClr>
        </a:solidFill>
      </dgm:spPr>
      <dgm:t>
        <a:bodyPr/>
        <a:lstStyle/>
        <a:p>
          <a:pPr>
            <a:buFontTx/>
            <a:buNone/>
          </a:pPr>
          <a:r>
            <a:rPr lang="en-US" dirty="0"/>
            <a:t>Found mainly in-</a:t>
          </a:r>
        </a:p>
      </dgm:t>
    </dgm:pt>
    <dgm:pt modelId="{203FBDA7-4060-490C-B193-A9B3D50091B9}" type="parTrans" cxnId="{794B6364-B7C6-46C7-84BB-8153E201CB54}">
      <dgm:prSet/>
      <dgm:spPr/>
      <dgm:t>
        <a:bodyPr/>
        <a:lstStyle/>
        <a:p>
          <a:endParaRPr lang="en-US"/>
        </a:p>
      </dgm:t>
    </dgm:pt>
    <dgm:pt modelId="{532EB687-B811-45FD-A83C-3DAF1E3FECA0}" type="sibTrans" cxnId="{794B6364-B7C6-46C7-84BB-8153E201CB54}">
      <dgm:prSet/>
      <dgm:spPr/>
      <dgm:t>
        <a:bodyPr/>
        <a:lstStyle/>
        <a:p>
          <a:endParaRPr lang="en-US"/>
        </a:p>
      </dgm:t>
    </dgm:pt>
    <dgm:pt modelId="{C67940D2-353A-43DB-8DA0-3EDFA4F9CAB1}">
      <dgm:prSet phldrT="[Text]"/>
      <dgm:spPr>
        <a:solidFill>
          <a:srgbClr val="7030A0"/>
        </a:solidFill>
        <a:ln>
          <a:solidFill>
            <a:srgbClr val="CC66FF"/>
          </a:solidFill>
        </a:ln>
      </dgm:spPr>
      <dgm:t>
        <a:bodyPr/>
        <a:lstStyle/>
        <a:p>
          <a:r>
            <a:rPr lang="en-US" dirty="0"/>
            <a:t>GPER1</a:t>
          </a:r>
        </a:p>
      </dgm:t>
    </dgm:pt>
    <dgm:pt modelId="{B9FCA308-21A7-43CF-A99C-A5FB9370B48C}" type="parTrans" cxnId="{6CBE6122-2471-4B8F-BB8F-8F1C98EE57DE}">
      <dgm:prSet/>
      <dgm:spPr/>
      <dgm:t>
        <a:bodyPr/>
        <a:lstStyle/>
        <a:p>
          <a:endParaRPr lang="en-US"/>
        </a:p>
      </dgm:t>
    </dgm:pt>
    <dgm:pt modelId="{338D9F0D-76D2-491E-A6C1-EA3CCE870DE3}" type="sibTrans" cxnId="{6CBE6122-2471-4B8F-BB8F-8F1C98EE57DE}">
      <dgm:prSet/>
      <dgm:spPr/>
      <dgm:t>
        <a:bodyPr/>
        <a:lstStyle/>
        <a:p>
          <a:endParaRPr lang="en-US"/>
        </a:p>
      </dgm:t>
    </dgm:pt>
    <dgm:pt modelId="{352B2B03-2607-4A89-8134-142D03412D90}">
      <dgm:prSet phldrT="[Text]"/>
      <dgm:spPr>
        <a:solidFill>
          <a:srgbClr val="EDC9FF">
            <a:alpha val="90000"/>
          </a:srgbClr>
        </a:solidFill>
      </dgm:spPr>
      <dgm:t>
        <a:bodyPr/>
        <a:lstStyle/>
        <a:p>
          <a:pPr>
            <a:buFontTx/>
            <a:buNone/>
          </a:pPr>
          <a:r>
            <a:rPr lang="en-US" dirty="0"/>
            <a:t>More widely distributed and expressed in the-</a:t>
          </a:r>
        </a:p>
      </dgm:t>
    </dgm:pt>
    <dgm:pt modelId="{2088EA78-D65E-4ECA-9DD9-3B3ADA044E71}" type="parTrans" cxnId="{8A9DF14E-3F53-4BE1-A664-2D9F91A0B8AA}">
      <dgm:prSet/>
      <dgm:spPr/>
      <dgm:t>
        <a:bodyPr/>
        <a:lstStyle/>
        <a:p>
          <a:endParaRPr lang="en-US"/>
        </a:p>
      </dgm:t>
    </dgm:pt>
    <dgm:pt modelId="{86F58784-2848-4258-A449-1A7F6B7DFEE2}" type="sibTrans" cxnId="{8A9DF14E-3F53-4BE1-A664-2D9F91A0B8AA}">
      <dgm:prSet/>
      <dgm:spPr/>
      <dgm:t>
        <a:bodyPr/>
        <a:lstStyle/>
        <a:p>
          <a:endParaRPr lang="en-US"/>
        </a:p>
      </dgm:t>
    </dgm:pt>
    <dgm:pt modelId="{9123D593-563E-4CCC-BAD3-5FB628E2C9F4}">
      <dgm:prSet phldrT="[Text]"/>
      <dgm:spPr>
        <a:solidFill>
          <a:srgbClr val="EDC9FF">
            <a:alpha val="89804"/>
          </a:srgbClr>
        </a:solidFill>
      </dgm:spPr>
      <dgm:t>
        <a:bodyPr/>
        <a:lstStyle/>
        <a:p>
          <a:pPr>
            <a:buFont typeface="Arial" panose="020B0604020202020204" pitchFamily="34" charset="0"/>
            <a:buChar char="•"/>
          </a:pPr>
          <a:r>
            <a:rPr lang="en-US" dirty="0"/>
            <a:t>White adipose tissue</a:t>
          </a:r>
        </a:p>
      </dgm:t>
    </dgm:pt>
    <dgm:pt modelId="{02BC2DA6-733E-41C2-8735-A2DFAD47E8E0}" type="parTrans" cxnId="{A936F979-325F-47DA-84AF-D48FFDD85828}">
      <dgm:prSet/>
      <dgm:spPr/>
      <dgm:t>
        <a:bodyPr/>
        <a:lstStyle/>
        <a:p>
          <a:endParaRPr lang="en-US"/>
        </a:p>
      </dgm:t>
    </dgm:pt>
    <dgm:pt modelId="{6F8FAD3E-DF68-4D2F-B9DB-15EFB2CB9764}" type="sibTrans" cxnId="{A936F979-325F-47DA-84AF-D48FFDD85828}">
      <dgm:prSet/>
      <dgm:spPr/>
      <dgm:t>
        <a:bodyPr/>
        <a:lstStyle/>
        <a:p>
          <a:endParaRPr lang="en-US"/>
        </a:p>
      </dgm:t>
    </dgm:pt>
    <dgm:pt modelId="{E2F898E0-BE8E-430C-AF13-C09094D205E5}">
      <dgm:prSet phldrT="[Text]"/>
      <dgm:spPr>
        <a:solidFill>
          <a:srgbClr val="EDC9FF">
            <a:alpha val="89804"/>
          </a:srgbClr>
        </a:solidFill>
      </dgm:spPr>
      <dgm:t>
        <a:bodyPr/>
        <a:lstStyle/>
        <a:p>
          <a:pPr>
            <a:buFont typeface="Arial" panose="020B0604020202020204" pitchFamily="34" charset="0"/>
            <a:buChar char="•"/>
          </a:pPr>
          <a:r>
            <a:rPr lang="en-US" dirty="0"/>
            <a:t>Kidney</a:t>
          </a:r>
        </a:p>
      </dgm:t>
    </dgm:pt>
    <dgm:pt modelId="{E946E5B5-F265-4ED1-983B-87DD21124E0C}" type="parTrans" cxnId="{F7934E63-ADA8-497C-88B8-C61760ED66E9}">
      <dgm:prSet/>
      <dgm:spPr/>
      <dgm:t>
        <a:bodyPr/>
        <a:lstStyle/>
        <a:p>
          <a:endParaRPr lang="en-US"/>
        </a:p>
      </dgm:t>
    </dgm:pt>
    <dgm:pt modelId="{101B4D9E-E161-434E-8A53-936D8532C80B}" type="sibTrans" cxnId="{F7934E63-ADA8-497C-88B8-C61760ED66E9}">
      <dgm:prSet/>
      <dgm:spPr/>
      <dgm:t>
        <a:bodyPr/>
        <a:lstStyle/>
        <a:p>
          <a:endParaRPr lang="en-US"/>
        </a:p>
      </dgm:t>
    </dgm:pt>
    <dgm:pt modelId="{076F8FC4-13D8-43A9-9669-03DF18ABE649}">
      <dgm:prSet phldrT="[Text]"/>
      <dgm:spPr>
        <a:solidFill>
          <a:srgbClr val="EDC9FF">
            <a:alpha val="89804"/>
          </a:srgbClr>
        </a:solidFill>
      </dgm:spPr>
      <dgm:t>
        <a:bodyPr/>
        <a:lstStyle/>
        <a:p>
          <a:pPr>
            <a:buFont typeface="Arial" panose="020B0604020202020204" pitchFamily="34" charset="0"/>
            <a:buChar char="•"/>
          </a:pPr>
          <a:r>
            <a:rPr lang="en-US" dirty="0"/>
            <a:t>Liver</a:t>
          </a:r>
        </a:p>
      </dgm:t>
    </dgm:pt>
    <dgm:pt modelId="{C94D4043-58BF-4810-A64E-C2050C16BE13}" type="parTrans" cxnId="{BEFEFCE9-C5D3-4A36-B697-CE8F80C23FB4}">
      <dgm:prSet/>
      <dgm:spPr/>
      <dgm:t>
        <a:bodyPr/>
        <a:lstStyle/>
        <a:p>
          <a:endParaRPr lang="en-US"/>
        </a:p>
      </dgm:t>
    </dgm:pt>
    <dgm:pt modelId="{E36630D0-F5BC-4154-9AD3-49B70BC3E318}" type="sibTrans" cxnId="{BEFEFCE9-C5D3-4A36-B697-CE8F80C23FB4}">
      <dgm:prSet/>
      <dgm:spPr/>
      <dgm:t>
        <a:bodyPr/>
        <a:lstStyle/>
        <a:p>
          <a:endParaRPr lang="en-US"/>
        </a:p>
      </dgm:t>
    </dgm:pt>
    <dgm:pt modelId="{F7411009-E4FE-420B-A1DB-B886C0AC0294}">
      <dgm:prSet phldrT="[Text]"/>
      <dgm:spPr>
        <a:solidFill>
          <a:srgbClr val="EDC9FF">
            <a:alpha val="89804"/>
          </a:srgbClr>
        </a:solidFill>
      </dgm:spPr>
      <dgm:t>
        <a:bodyPr/>
        <a:lstStyle/>
        <a:p>
          <a:pPr>
            <a:buFont typeface="Arial" panose="020B0604020202020204" pitchFamily="34" charset="0"/>
            <a:buChar char="•"/>
          </a:pPr>
          <a:r>
            <a:rPr lang="en-US" dirty="0"/>
            <a:t>Breast</a:t>
          </a:r>
        </a:p>
      </dgm:t>
    </dgm:pt>
    <dgm:pt modelId="{AE0CC388-6861-4A9B-82AA-96B8FEB88CCA}" type="parTrans" cxnId="{848F5521-A6E8-4EE4-BA20-0AA4B4636EBA}">
      <dgm:prSet/>
      <dgm:spPr/>
      <dgm:t>
        <a:bodyPr/>
        <a:lstStyle/>
        <a:p>
          <a:endParaRPr lang="en-US"/>
        </a:p>
      </dgm:t>
    </dgm:pt>
    <dgm:pt modelId="{4F6B0A12-1F08-4A0B-B276-758FB05500B6}" type="sibTrans" cxnId="{848F5521-A6E8-4EE4-BA20-0AA4B4636EBA}">
      <dgm:prSet/>
      <dgm:spPr/>
      <dgm:t>
        <a:bodyPr/>
        <a:lstStyle/>
        <a:p>
          <a:endParaRPr lang="en-US"/>
        </a:p>
      </dgm:t>
    </dgm:pt>
    <dgm:pt modelId="{FCA95419-4292-4584-BDBB-812AEF33F6B4}">
      <dgm:prSet phldrT="[Text]"/>
      <dgm:spPr>
        <a:solidFill>
          <a:srgbClr val="EDC9FF">
            <a:alpha val="89804"/>
          </a:srgbClr>
        </a:solidFill>
      </dgm:spPr>
      <dgm:t>
        <a:bodyPr/>
        <a:lstStyle/>
        <a:p>
          <a:pPr>
            <a:buFont typeface="Arial" panose="020B0604020202020204" pitchFamily="34" charset="0"/>
            <a:buChar char="•"/>
          </a:pPr>
          <a:r>
            <a:rPr lang="en-US" dirty="0"/>
            <a:t>Bone</a:t>
          </a:r>
        </a:p>
      </dgm:t>
    </dgm:pt>
    <dgm:pt modelId="{B9A483DD-1107-45A4-B99D-FA994D36FDBA}" type="parTrans" cxnId="{E752B646-A037-4F32-9BF4-E1DB3A3ED70A}">
      <dgm:prSet/>
      <dgm:spPr/>
      <dgm:t>
        <a:bodyPr/>
        <a:lstStyle/>
        <a:p>
          <a:endParaRPr lang="en-US"/>
        </a:p>
      </dgm:t>
    </dgm:pt>
    <dgm:pt modelId="{70327315-C0F5-45C5-BE79-EA6544372722}" type="sibTrans" cxnId="{E752B646-A037-4F32-9BF4-E1DB3A3ED70A}">
      <dgm:prSet/>
      <dgm:spPr/>
      <dgm:t>
        <a:bodyPr/>
        <a:lstStyle/>
        <a:p>
          <a:endParaRPr lang="en-US"/>
        </a:p>
      </dgm:t>
    </dgm:pt>
    <dgm:pt modelId="{EC898563-E280-4CDD-B711-30D57639D3FB}">
      <dgm:prSet phldrT="[Text]"/>
      <dgm:spPr>
        <a:solidFill>
          <a:srgbClr val="EDC9FF">
            <a:alpha val="89804"/>
          </a:srgbClr>
        </a:solidFill>
      </dgm:spPr>
      <dgm:t>
        <a:bodyPr/>
        <a:lstStyle/>
        <a:p>
          <a:pPr>
            <a:buFont typeface="Arial" panose="020B0604020202020204" pitchFamily="34" charset="0"/>
            <a:buChar char="•"/>
          </a:pPr>
          <a:r>
            <a:rPr lang="en-US" dirty="0"/>
            <a:t>Reproductive tissues(e.g., uterus and ovary)</a:t>
          </a:r>
        </a:p>
      </dgm:t>
    </dgm:pt>
    <dgm:pt modelId="{F322BCD1-CBBC-4B38-B6D7-F49784C11CFD}" type="parTrans" cxnId="{6B9A0459-15CE-4DA8-B83E-19AC35CAA67E}">
      <dgm:prSet/>
      <dgm:spPr/>
      <dgm:t>
        <a:bodyPr/>
        <a:lstStyle/>
        <a:p>
          <a:endParaRPr lang="en-US"/>
        </a:p>
      </dgm:t>
    </dgm:pt>
    <dgm:pt modelId="{D18AC36B-F8F8-4B8D-9AF9-32B7A52BD061}" type="sibTrans" cxnId="{6B9A0459-15CE-4DA8-B83E-19AC35CAA67E}">
      <dgm:prSet/>
      <dgm:spPr/>
      <dgm:t>
        <a:bodyPr/>
        <a:lstStyle/>
        <a:p>
          <a:endParaRPr lang="en-US"/>
        </a:p>
      </dgm:t>
    </dgm:pt>
    <dgm:pt modelId="{52B55DEE-13F5-4915-9DEE-C47DC73F0CDA}">
      <dgm:prSet phldrT="[Text]"/>
      <dgm:spPr>
        <a:solidFill>
          <a:srgbClr val="EDC9FF">
            <a:alpha val="90000"/>
          </a:srgbClr>
        </a:solidFill>
      </dgm:spPr>
      <dgm:t>
        <a:bodyPr/>
        <a:lstStyle/>
        <a:p>
          <a:pPr>
            <a:buFont typeface="Arial" panose="020B0604020202020204" pitchFamily="34" charset="0"/>
            <a:buChar char="•"/>
          </a:pPr>
          <a:r>
            <a:rPr lang="en-US" dirty="0"/>
            <a:t>Male reproductive organs</a:t>
          </a:r>
        </a:p>
      </dgm:t>
    </dgm:pt>
    <dgm:pt modelId="{95F0FB0D-DA61-4F07-9745-EAAC13C34645}" type="parTrans" cxnId="{A50A60C6-B120-4857-9351-F56EE2F029A2}">
      <dgm:prSet/>
      <dgm:spPr/>
      <dgm:t>
        <a:bodyPr/>
        <a:lstStyle/>
        <a:p>
          <a:endParaRPr lang="en-US"/>
        </a:p>
      </dgm:t>
    </dgm:pt>
    <dgm:pt modelId="{F5885EAF-B08D-4D66-8A87-84FEF6E6936C}" type="sibTrans" cxnId="{A50A60C6-B120-4857-9351-F56EE2F029A2}">
      <dgm:prSet/>
      <dgm:spPr/>
      <dgm:t>
        <a:bodyPr/>
        <a:lstStyle/>
        <a:p>
          <a:endParaRPr lang="en-US"/>
        </a:p>
      </dgm:t>
    </dgm:pt>
    <dgm:pt modelId="{FADE3699-C81B-4D0D-996B-F29ABCA1F204}">
      <dgm:prSet phldrT="[Text]"/>
      <dgm:spPr>
        <a:solidFill>
          <a:srgbClr val="EDC9FF">
            <a:alpha val="90000"/>
          </a:srgbClr>
        </a:solidFill>
      </dgm:spPr>
      <dgm:t>
        <a:bodyPr/>
        <a:lstStyle/>
        <a:p>
          <a:pPr>
            <a:buFont typeface="Arial" panose="020B0604020202020204" pitchFamily="34" charset="0"/>
            <a:buChar char="•"/>
          </a:pPr>
          <a:r>
            <a:rPr lang="en-US" dirty="0"/>
            <a:t>Central nervous system (CNS)</a:t>
          </a:r>
        </a:p>
      </dgm:t>
    </dgm:pt>
    <dgm:pt modelId="{44AF0D8C-75D2-4D74-809E-8AC75AACF80E}" type="parTrans" cxnId="{7F11426B-794E-47C7-8595-C3DF40288562}">
      <dgm:prSet/>
      <dgm:spPr/>
      <dgm:t>
        <a:bodyPr/>
        <a:lstStyle/>
        <a:p>
          <a:endParaRPr lang="en-US"/>
        </a:p>
      </dgm:t>
    </dgm:pt>
    <dgm:pt modelId="{0039766C-059C-4549-8A44-6B8355D39824}" type="sibTrans" cxnId="{7F11426B-794E-47C7-8595-C3DF40288562}">
      <dgm:prSet/>
      <dgm:spPr/>
      <dgm:t>
        <a:bodyPr/>
        <a:lstStyle/>
        <a:p>
          <a:endParaRPr lang="en-US"/>
        </a:p>
      </dgm:t>
    </dgm:pt>
    <dgm:pt modelId="{D5D5E6C0-F22E-4C0A-A6B8-3778AA8303CF}">
      <dgm:prSet phldrT="[Text]"/>
      <dgm:spPr>
        <a:solidFill>
          <a:srgbClr val="EDC9FF">
            <a:alpha val="90000"/>
          </a:srgbClr>
        </a:solidFill>
      </dgm:spPr>
      <dgm:t>
        <a:bodyPr/>
        <a:lstStyle/>
        <a:p>
          <a:pPr>
            <a:buFont typeface="Arial" panose="020B0604020202020204" pitchFamily="34" charset="0"/>
            <a:buChar char="•"/>
          </a:pPr>
          <a:r>
            <a:rPr lang="en-US" dirty="0"/>
            <a:t>Cardiovascular system, Lung</a:t>
          </a:r>
        </a:p>
      </dgm:t>
    </dgm:pt>
    <dgm:pt modelId="{6E7F318D-3027-4CB2-9365-359CD7AB4EDB}" type="parTrans" cxnId="{36BE86D7-0C32-4157-B454-9DAE470CA90F}">
      <dgm:prSet/>
      <dgm:spPr/>
      <dgm:t>
        <a:bodyPr/>
        <a:lstStyle/>
        <a:p>
          <a:endParaRPr lang="en-US"/>
        </a:p>
      </dgm:t>
    </dgm:pt>
    <dgm:pt modelId="{FD0BCDED-52DA-4931-B9B6-CC767645960E}" type="sibTrans" cxnId="{36BE86D7-0C32-4157-B454-9DAE470CA90F}">
      <dgm:prSet/>
      <dgm:spPr/>
      <dgm:t>
        <a:bodyPr/>
        <a:lstStyle/>
        <a:p>
          <a:endParaRPr lang="en-US"/>
        </a:p>
      </dgm:t>
    </dgm:pt>
    <dgm:pt modelId="{CD55F612-E8C9-4E07-843F-254E2FD5B08E}">
      <dgm:prSet phldrT="[Text]"/>
      <dgm:spPr>
        <a:solidFill>
          <a:srgbClr val="EDC9FF">
            <a:alpha val="90000"/>
          </a:srgbClr>
        </a:solidFill>
      </dgm:spPr>
      <dgm:t>
        <a:bodyPr/>
        <a:lstStyle/>
        <a:p>
          <a:pPr>
            <a:buFont typeface="Arial" panose="020B0604020202020204" pitchFamily="34" charset="0"/>
            <a:buChar char="•"/>
          </a:pPr>
          <a:r>
            <a:rPr lang="en-US" dirty="0"/>
            <a:t>Immune system</a:t>
          </a:r>
        </a:p>
      </dgm:t>
    </dgm:pt>
    <dgm:pt modelId="{0C46120E-A273-4412-83C7-703BE6CA65D7}" type="parTrans" cxnId="{60325450-7EB3-4485-A6EC-E18B695BCB97}">
      <dgm:prSet/>
      <dgm:spPr/>
      <dgm:t>
        <a:bodyPr/>
        <a:lstStyle/>
        <a:p>
          <a:endParaRPr lang="en-US"/>
        </a:p>
      </dgm:t>
    </dgm:pt>
    <dgm:pt modelId="{D5A1DE21-FCCC-4719-98D9-AD87A131EF9B}" type="sibTrans" cxnId="{60325450-7EB3-4485-A6EC-E18B695BCB97}">
      <dgm:prSet/>
      <dgm:spPr/>
      <dgm:t>
        <a:bodyPr/>
        <a:lstStyle/>
        <a:p>
          <a:endParaRPr lang="en-US"/>
        </a:p>
      </dgm:t>
    </dgm:pt>
    <dgm:pt modelId="{10258AF1-2236-45A8-9410-64D1A1C4AB48}">
      <dgm:prSet phldrT="[Text]"/>
      <dgm:spPr>
        <a:solidFill>
          <a:srgbClr val="EDC9FF">
            <a:alpha val="90000"/>
          </a:srgbClr>
        </a:solidFill>
      </dgm:spPr>
      <dgm:t>
        <a:bodyPr/>
        <a:lstStyle/>
        <a:p>
          <a:pPr>
            <a:buFont typeface="Arial" panose="020B0604020202020204" pitchFamily="34" charset="0"/>
            <a:buChar char="•"/>
          </a:pPr>
          <a:r>
            <a:rPr lang="en-US" dirty="0"/>
            <a:t>Colon</a:t>
          </a:r>
        </a:p>
      </dgm:t>
    </dgm:pt>
    <dgm:pt modelId="{30021615-38C8-41BE-9DA2-093FF40A6C4B}" type="parTrans" cxnId="{A00731FB-E048-429E-8D50-DB89AF62B266}">
      <dgm:prSet/>
      <dgm:spPr/>
      <dgm:t>
        <a:bodyPr/>
        <a:lstStyle/>
        <a:p>
          <a:endParaRPr lang="en-US"/>
        </a:p>
      </dgm:t>
    </dgm:pt>
    <dgm:pt modelId="{845ADEB4-70F6-49B7-9698-BFC13D4CB05D}" type="sibTrans" cxnId="{A00731FB-E048-429E-8D50-DB89AF62B266}">
      <dgm:prSet/>
      <dgm:spPr/>
      <dgm:t>
        <a:bodyPr/>
        <a:lstStyle/>
        <a:p>
          <a:endParaRPr lang="en-US"/>
        </a:p>
      </dgm:t>
    </dgm:pt>
    <dgm:pt modelId="{C8952758-C81B-4F1F-9EFA-33D176478396}">
      <dgm:prSet phldrT="[Text]"/>
      <dgm:spPr>
        <a:solidFill>
          <a:srgbClr val="EDC9FF">
            <a:alpha val="90000"/>
          </a:srgbClr>
        </a:solidFill>
      </dgm:spPr>
      <dgm:t>
        <a:bodyPr/>
        <a:lstStyle/>
        <a:p>
          <a:pPr>
            <a:buFont typeface="Arial" panose="020B0604020202020204" pitchFamily="34" charset="0"/>
            <a:buChar char="•"/>
          </a:pPr>
          <a:r>
            <a:rPr lang="en-US" dirty="0"/>
            <a:t>Kidney</a:t>
          </a:r>
        </a:p>
      </dgm:t>
    </dgm:pt>
    <dgm:pt modelId="{787CD7C6-EC76-4EA4-B33A-30FCA344732D}" type="parTrans" cxnId="{B0E9B6B7-FC58-43F5-A0EB-0E8C6674FB96}">
      <dgm:prSet/>
      <dgm:spPr/>
      <dgm:t>
        <a:bodyPr/>
        <a:lstStyle/>
        <a:p>
          <a:endParaRPr lang="en-US"/>
        </a:p>
      </dgm:t>
    </dgm:pt>
    <dgm:pt modelId="{436E6FD6-63A4-4988-B6F8-34C1D260171C}" type="sibTrans" cxnId="{B0E9B6B7-FC58-43F5-A0EB-0E8C6674FB96}">
      <dgm:prSet/>
      <dgm:spPr/>
      <dgm:t>
        <a:bodyPr/>
        <a:lstStyle/>
        <a:p>
          <a:endParaRPr lang="en-US"/>
        </a:p>
      </dgm:t>
    </dgm:pt>
    <dgm:pt modelId="{0DC96461-B34A-4B56-94C0-55AF4DDD230F}">
      <dgm:prSet phldrT="[Text]"/>
      <dgm:spPr>
        <a:solidFill>
          <a:srgbClr val="EDC9FF">
            <a:alpha val="90000"/>
          </a:srgbClr>
        </a:solidFill>
      </dgm:spPr>
      <dgm:t>
        <a:bodyPr/>
        <a:lstStyle/>
        <a:p>
          <a:pPr>
            <a:buFont typeface="Arial" panose="020B0604020202020204" pitchFamily="34" charset="0"/>
            <a:buChar char="•"/>
          </a:pPr>
          <a:r>
            <a:rPr lang="en-US" dirty="0"/>
            <a:t>Vascular endothelium,</a:t>
          </a:r>
        </a:p>
      </dgm:t>
    </dgm:pt>
    <dgm:pt modelId="{7A037B10-CEFA-4D6D-A8DE-268D190861F6}" type="parTrans" cxnId="{73EE0E68-68E6-408E-818F-005955D3F794}">
      <dgm:prSet/>
      <dgm:spPr/>
      <dgm:t>
        <a:bodyPr/>
        <a:lstStyle/>
        <a:p>
          <a:endParaRPr lang="en-US"/>
        </a:p>
      </dgm:t>
    </dgm:pt>
    <dgm:pt modelId="{7943DFA7-E709-4DD4-93B0-09E11CF327D4}" type="sibTrans" cxnId="{73EE0E68-68E6-408E-818F-005955D3F794}">
      <dgm:prSet/>
      <dgm:spPr/>
      <dgm:t>
        <a:bodyPr/>
        <a:lstStyle/>
        <a:p>
          <a:endParaRPr lang="en-US"/>
        </a:p>
      </dgm:t>
    </dgm:pt>
    <dgm:pt modelId="{77C9BE57-A9B1-4B28-A93E-A2BD2E31AD27}">
      <dgm:prSet phldrT="[Text]"/>
      <dgm:spPr>
        <a:solidFill>
          <a:srgbClr val="EDC9FF">
            <a:alpha val="90000"/>
          </a:srgbClr>
        </a:solidFill>
      </dgm:spPr>
      <dgm:t>
        <a:bodyPr/>
        <a:lstStyle/>
        <a:p>
          <a:pPr>
            <a:buFont typeface="Arial" panose="020B0604020202020204" pitchFamily="34" charset="0"/>
            <a:buChar char="•"/>
          </a:pPr>
          <a:r>
            <a:rPr lang="en-US" dirty="0"/>
            <a:t>Neurons</a:t>
          </a:r>
        </a:p>
      </dgm:t>
    </dgm:pt>
    <dgm:pt modelId="{58C5677A-DB13-40AF-8B0C-D8EBF4D13F07}" type="parTrans" cxnId="{05CD91BE-6DEA-4CBA-B7D6-C58005943C47}">
      <dgm:prSet/>
      <dgm:spPr/>
      <dgm:t>
        <a:bodyPr/>
        <a:lstStyle/>
        <a:p>
          <a:endParaRPr lang="en-US"/>
        </a:p>
      </dgm:t>
    </dgm:pt>
    <dgm:pt modelId="{63798BE1-5755-4906-BA15-D60434B13620}" type="sibTrans" cxnId="{05CD91BE-6DEA-4CBA-B7D6-C58005943C47}">
      <dgm:prSet/>
      <dgm:spPr/>
      <dgm:t>
        <a:bodyPr/>
        <a:lstStyle/>
        <a:p>
          <a:endParaRPr lang="en-US"/>
        </a:p>
      </dgm:t>
    </dgm:pt>
    <dgm:pt modelId="{1C447000-57FB-400E-B659-0223EB813468}">
      <dgm:prSet phldrT="[Text]"/>
      <dgm:spPr>
        <a:solidFill>
          <a:srgbClr val="EDC9FF">
            <a:alpha val="90000"/>
          </a:srgbClr>
        </a:solidFill>
      </dgm:spPr>
      <dgm:t>
        <a:bodyPr/>
        <a:lstStyle/>
        <a:p>
          <a:pPr>
            <a:buFont typeface="Arial" panose="020B0604020202020204" pitchFamily="34" charset="0"/>
            <a:buChar char="•"/>
          </a:pPr>
          <a:r>
            <a:rPr lang="en-US" dirty="0"/>
            <a:t>Skeletal muscle</a:t>
          </a:r>
        </a:p>
      </dgm:t>
    </dgm:pt>
    <dgm:pt modelId="{0EBB2770-75E2-47C8-B912-762E81A6A25D}" type="parTrans" cxnId="{241753A3-D08E-4680-ABCB-D3FD82A17F1B}">
      <dgm:prSet/>
      <dgm:spPr/>
      <dgm:t>
        <a:bodyPr/>
        <a:lstStyle/>
        <a:p>
          <a:endParaRPr lang="en-US"/>
        </a:p>
      </dgm:t>
    </dgm:pt>
    <dgm:pt modelId="{87669807-EDB4-4B05-A0CF-26FC33233C22}" type="sibTrans" cxnId="{241753A3-D08E-4680-ABCB-D3FD82A17F1B}">
      <dgm:prSet/>
      <dgm:spPr/>
      <dgm:t>
        <a:bodyPr/>
        <a:lstStyle/>
        <a:p>
          <a:endParaRPr lang="en-US"/>
        </a:p>
      </dgm:t>
    </dgm:pt>
    <dgm:pt modelId="{9C1563B7-2756-400E-9E0E-CE731365F650}">
      <dgm:prSet phldrT="[Text]"/>
      <dgm:spPr>
        <a:solidFill>
          <a:srgbClr val="EDC9FF">
            <a:alpha val="90000"/>
          </a:srgbClr>
        </a:solidFill>
      </dgm:spPr>
      <dgm:t>
        <a:bodyPr/>
        <a:lstStyle/>
        <a:p>
          <a:pPr>
            <a:buFont typeface="Arial" panose="020B0604020202020204" pitchFamily="34" charset="0"/>
            <a:buChar char="•"/>
          </a:pPr>
          <a:r>
            <a:rPr lang="en-US" dirty="0"/>
            <a:t>Various immune cells,</a:t>
          </a:r>
        </a:p>
      </dgm:t>
    </dgm:pt>
    <dgm:pt modelId="{06EE9281-8AEE-4897-96D6-C61DD3BC3741}" type="parTrans" cxnId="{0E31E692-B609-44F9-8F97-C764B550E6BB}">
      <dgm:prSet/>
      <dgm:spPr/>
      <dgm:t>
        <a:bodyPr/>
        <a:lstStyle/>
        <a:p>
          <a:endParaRPr lang="en-US"/>
        </a:p>
      </dgm:t>
    </dgm:pt>
    <dgm:pt modelId="{EB3EB484-6B5C-44A4-A38B-0908AFDB9706}" type="sibTrans" cxnId="{0E31E692-B609-44F9-8F97-C764B550E6BB}">
      <dgm:prSet/>
      <dgm:spPr/>
      <dgm:t>
        <a:bodyPr/>
        <a:lstStyle/>
        <a:p>
          <a:endParaRPr lang="en-US"/>
        </a:p>
      </dgm:t>
    </dgm:pt>
    <dgm:pt modelId="{5C83FAF4-8B91-49DE-84BC-BC913F4C0B1F}">
      <dgm:prSet phldrT="[Text]"/>
      <dgm:spPr>
        <a:solidFill>
          <a:srgbClr val="EDC9FF">
            <a:alpha val="90000"/>
          </a:srgbClr>
        </a:solidFill>
      </dgm:spPr>
      <dgm:t>
        <a:bodyPr/>
        <a:lstStyle/>
        <a:p>
          <a:pPr>
            <a:buFont typeface="Arial" panose="020B0604020202020204" pitchFamily="34" charset="0"/>
            <a:buChar char="•"/>
          </a:pPr>
          <a:r>
            <a:rPr lang="en-US" dirty="0"/>
            <a:t>Target effector organs</a:t>
          </a:r>
        </a:p>
      </dgm:t>
    </dgm:pt>
    <dgm:pt modelId="{45A98D79-94BF-4A2D-B34E-5F30C517C670}" type="parTrans" cxnId="{8BCE6441-7245-4C35-94CC-78E16C5A5400}">
      <dgm:prSet/>
      <dgm:spPr/>
      <dgm:t>
        <a:bodyPr/>
        <a:lstStyle/>
        <a:p>
          <a:endParaRPr lang="en-US"/>
        </a:p>
      </dgm:t>
    </dgm:pt>
    <dgm:pt modelId="{5FD7BB30-A161-4030-A723-BA22619DFA5F}" type="sibTrans" cxnId="{8BCE6441-7245-4C35-94CC-78E16C5A5400}">
      <dgm:prSet/>
      <dgm:spPr/>
      <dgm:t>
        <a:bodyPr/>
        <a:lstStyle/>
        <a:p>
          <a:endParaRPr lang="en-US"/>
        </a:p>
      </dgm:t>
    </dgm:pt>
    <dgm:pt modelId="{7ADEDBD8-26C5-430D-82B8-41B5E6BE2BE8}" type="pres">
      <dgm:prSet presAssocID="{F508A0D3-D255-4269-9F00-09381B71EF00}" presName="Name0" presStyleCnt="0">
        <dgm:presLayoutVars>
          <dgm:dir/>
          <dgm:animLvl val="lvl"/>
          <dgm:resizeHandles val="exact"/>
        </dgm:presLayoutVars>
      </dgm:prSet>
      <dgm:spPr/>
    </dgm:pt>
    <dgm:pt modelId="{F788821C-2718-4D1C-978A-AB50B9677272}" type="pres">
      <dgm:prSet presAssocID="{73BE293D-230F-41E5-8A34-D9C7514831CD}" presName="composite" presStyleCnt="0"/>
      <dgm:spPr/>
    </dgm:pt>
    <dgm:pt modelId="{9886E0DE-AFF3-4275-93E7-C34B44E6D7DE}" type="pres">
      <dgm:prSet presAssocID="{73BE293D-230F-41E5-8A34-D9C7514831CD}" presName="parTx" presStyleLbl="alignNode1" presStyleIdx="0" presStyleCnt="3">
        <dgm:presLayoutVars>
          <dgm:chMax val="0"/>
          <dgm:chPref val="0"/>
          <dgm:bulletEnabled val="1"/>
        </dgm:presLayoutVars>
      </dgm:prSet>
      <dgm:spPr/>
    </dgm:pt>
    <dgm:pt modelId="{40AEB6FC-3B42-4A1A-953A-388D5D8717C0}" type="pres">
      <dgm:prSet presAssocID="{73BE293D-230F-41E5-8A34-D9C7514831CD}" presName="desTx" presStyleLbl="alignAccFollowNode1" presStyleIdx="0" presStyleCnt="3">
        <dgm:presLayoutVars>
          <dgm:bulletEnabled val="1"/>
        </dgm:presLayoutVars>
      </dgm:prSet>
      <dgm:spPr/>
    </dgm:pt>
    <dgm:pt modelId="{7F5B401B-3CDB-4EB9-8143-3E3276A2BAA2}" type="pres">
      <dgm:prSet presAssocID="{58958914-C0EE-4949-86C9-546FD6D5939B}" presName="space" presStyleCnt="0"/>
      <dgm:spPr/>
    </dgm:pt>
    <dgm:pt modelId="{D123FE23-8918-4D89-B50C-8E9EAFEAD224}" type="pres">
      <dgm:prSet presAssocID="{ED2FAEF6-7188-412D-8EBD-9ED05DEAF24D}" presName="composite" presStyleCnt="0"/>
      <dgm:spPr/>
    </dgm:pt>
    <dgm:pt modelId="{27C6B2F8-C6F3-49A9-82ED-34896631C78C}" type="pres">
      <dgm:prSet presAssocID="{ED2FAEF6-7188-412D-8EBD-9ED05DEAF24D}" presName="parTx" presStyleLbl="alignNode1" presStyleIdx="1" presStyleCnt="3">
        <dgm:presLayoutVars>
          <dgm:chMax val="0"/>
          <dgm:chPref val="0"/>
          <dgm:bulletEnabled val="1"/>
        </dgm:presLayoutVars>
      </dgm:prSet>
      <dgm:spPr/>
    </dgm:pt>
    <dgm:pt modelId="{A7475F24-6E21-4AF2-89ED-F5548064616E}" type="pres">
      <dgm:prSet presAssocID="{ED2FAEF6-7188-412D-8EBD-9ED05DEAF24D}" presName="desTx" presStyleLbl="alignAccFollowNode1" presStyleIdx="1" presStyleCnt="3">
        <dgm:presLayoutVars>
          <dgm:bulletEnabled val="1"/>
        </dgm:presLayoutVars>
      </dgm:prSet>
      <dgm:spPr/>
    </dgm:pt>
    <dgm:pt modelId="{2D9C0412-FC9D-4259-8A34-FF213267695A}" type="pres">
      <dgm:prSet presAssocID="{766D904D-04A7-46C0-9283-496BD461B05A}" presName="space" presStyleCnt="0"/>
      <dgm:spPr/>
    </dgm:pt>
    <dgm:pt modelId="{A4FB94A5-D1F5-4FEE-86A5-56C37E68003E}" type="pres">
      <dgm:prSet presAssocID="{C67940D2-353A-43DB-8DA0-3EDFA4F9CAB1}" presName="composite" presStyleCnt="0"/>
      <dgm:spPr/>
    </dgm:pt>
    <dgm:pt modelId="{19E73618-5CDB-4426-A707-1033143444C1}" type="pres">
      <dgm:prSet presAssocID="{C67940D2-353A-43DB-8DA0-3EDFA4F9CAB1}" presName="parTx" presStyleLbl="alignNode1" presStyleIdx="2" presStyleCnt="3">
        <dgm:presLayoutVars>
          <dgm:chMax val="0"/>
          <dgm:chPref val="0"/>
          <dgm:bulletEnabled val="1"/>
        </dgm:presLayoutVars>
      </dgm:prSet>
      <dgm:spPr/>
    </dgm:pt>
    <dgm:pt modelId="{50A44566-8767-498E-8EBD-6E3B7615C773}" type="pres">
      <dgm:prSet presAssocID="{C67940D2-353A-43DB-8DA0-3EDFA4F9CAB1}" presName="desTx" presStyleLbl="alignAccFollowNode1" presStyleIdx="2" presStyleCnt="3">
        <dgm:presLayoutVars>
          <dgm:bulletEnabled val="1"/>
        </dgm:presLayoutVars>
      </dgm:prSet>
      <dgm:spPr/>
    </dgm:pt>
  </dgm:ptLst>
  <dgm:cxnLst>
    <dgm:cxn modelId="{584EC413-966D-4A46-B2F6-49B21F621BC1}" type="presOf" srcId="{F7411009-E4FE-420B-A1DB-B886C0AC0294}" destId="{40AEB6FC-3B42-4A1A-953A-388D5D8717C0}" srcOrd="0" destOrd="6" presId="urn:microsoft.com/office/officeart/2005/8/layout/hList1"/>
    <dgm:cxn modelId="{5FAD9220-A586-4B15-8CF9-21C31BA130BC}" type="presOf" srcId="{C67940D2-353A-43DB-8DA0-3EDFA4F9CAB1}" destId="{19E73618-5CDB-4426-A707-1033143444C1}" srcOrd="0" destOrd="0" presId="urn:microsoft.com/office/officeart/2005/8/layout/hList1"/>
    <dgm:cxn modelId="{848F5521-A6E8-4EE4-BA20-0AA4B4636EBA}" srcId="{73BE293D-230F-41E5-8A34-D9C7514831CD}" destId="{F7411009-E4FE-420B-A1DB-B886C0AC0294}" srcOrd="6" destOrd="0" parTransId="{AE0CC388-6861-4A9B-82AA-96B8FEB88CCA}" sibTransId="{4F6B0A12-1F08-4A0B-B276-758FB05500B6}"/>
    <dgm:cxn modelId="{6CBE6122-2471-4B8F-BB8F-8F1C98EE57DE}" srcId="{F508A0D3-D255-4269-9F00-09381B71EF00}" destId="{C67940D2-353A-43DB-8DA0-3EDFA4F9CAB1}" srcOrd="2" destOrd="0" parTransId="{B9FCA308-21A7-43CF-A99C-A5FB9370B48C}" sibTransId="{338D9F0D-76D2-491E-A6C1-EA3CCE870DE3}"/>
    <dgm:cxn modelId="{27716239-0358-432D-8241-D9A9A9BFE9C5}" type="presOf" srcId="{CD55F612-E8C9-4E07-843F-254E2FD5B08E}" destId="{A7475F24-6E21-4AF2-89ED-F5548064616E}" srcOrd="0" destOrd="4" presId="urn:microsoft.com/office/officeart/2005/8/layout/hList1"/>
    <dgm:cxn modelId="{B295BF3D-BC3B-4D39-BE15-2FDD1C21CC17}" type="presOf" srcId="{73BE293D-230F-41E5-8A34-D9C7514831CD}" destId="{9886E0DE-AFF3-4275-93E7-C34B44E6D7DE}" srcOrd="0" destOrd="0" presId="urn:microsoft.com/office/officeart/2005/8/layout/hList1"/>
    <dgm:cxn modelId="{864B0A3E-DF6C-40B3-B35D-95873304263C}" type="presOf" srcId="{076F8FC4-13D8-43A9-9669-03DF18ABE649}" destId="{40AEB6FC-3B42-4A1A-953A-388D5D8717C0}" srcOrd="0" destOrd="5" presId="urn:microsoft.com/office/officeart/2005/8/layout/hList1"/>
    <dgm:cxn modelId="{A5F2835C-FE19-414A-81E8-53E269C28D9B}" type="presOf" srcId="{52B55DEE-13F5-4915-9DEE-C47DC73F0CDA}" destId="{A7475F24-6E21-4AF2-89ED-F5548064616E}" srcOrd="0" destOrd="1" presId="urn:microsoft.com/office/officeart/2005/8/layout/hList1"/>
    <dgm:cxn modelId="{20BCD65C-B018-4671-99CC-8AEAE66918BA}" type="presOf" srcId="{E2F898E0-BE8E-430C-AF13-C09094D205E5}" destId="{40AEB6FC-3B42-4A1A-953A-388D5D8717C0}" srcOrd="0" destOrd="4" presId="urn:microsoft.com/office/officeart/2005/8/layout/hList1"/>
    <dgm:cxn modelId="{8BCE6441-7245-4C35-94CC-78E16C5A5400}" srcId="{C67940D2-353A-43DB-8DA0-3EDFA4F9CAB1}" destId="{5C83FAF4-8B91-49DE-84BC-BC913F4C0B1F}" srcOrd="5" destOrd="0" parTransId="{45A98D79-94BF-4A2D-B34E-5F30C517C670}" sibTransId="{5FD7BB30-A161-4030-A723-BA22619DFA5F}"/>
    <dgm:cxn modelId="{F7934E63-ADA8-497C-88B8-C61760ED66E9}" srcId="{73BE293D-230F-41E5-8A34-D9C7514831CD}" destId="{E2F898E0-BE8E-430C-AF13-C09094D205E5}" srcOrd="4" destOrd="0" parTransId="{E946E5B5-F265-4ED1-983B-87DD21124E0C}" sibTransId="{101B4D9E-E161-434E-8A53-936D8532C80B}"/>
    <dgm:cxn modelId="{89ABD043-15CB-477A-9A87-CF54E95EA9DB}" type="presOf" srcId="{ED2FAEF6-7188-412D-8EBD-9ED05DEAF24D}" destId="{27C6B2F8-C6F3-49A9-82ED-34896631C78C}" srcOrd="0" destOrd="0" presId="urn:microsoft.com/office/officeart/2005/8/layout/hList1"/>
    <dgm:cxn modelId="{794B6364-B7C6-46C7-84BB-8153E201CB54}" srcId="{ED2FAEF6-7188-412D-8EBD-9ED05DEAF24D}" destId="{5012F981-9A2E-499A-AD0E-30D01B2AF23F}" srcOrd="0" destOrd="0" parTransId="{203FBDA7-4060-490C-B193-A9B3D50091B9}" sibTransId="{532EB687-B811-45FD-A83C-3DAF1E3FECA0}"/>
    <dgm:cxn modelId="{55B6A164-FD77-456C-A288-2BBE4F8BFE07}" type="presOf" srcId="{FCA95419-4292-4584-BDBB-812AEF33F6B4}" destId="{40AEB6FC-3B42-4A1A-953A-388D5D8717C0}" srcOrd="0" destOrd="2" presId="urn:microsoft.com/office/officeart/2005/8/layout/hList1"/>
    <dgm:cxn modelId="{E752B646-A037-4F32-9BF4-E1DB3A3ED70A}" srcId="{73BE293D-230F-41E5-8A34-D9C7514831CD}" destId="{FCA95419-4292-4584-BDBB-812AEF33F6B4}" srcOrd="2" destOrd="0" parTransId="{B9A483DD-1107-45A4-B99D-FA994D36FDBA}" sibTransId="{70327315-C0F5-45C5-BE79-EA6544372722}"/>
    <dgm:cxn modelId="{73EE0E68-68E6-408E-818F-005955D3F794}" srcId="{C67940D2-353A-43DB-8DA0-3EDFA4F9CAB1}" destId="{0DC96461-B34A-4B56-94C0-55AF4DDD230F}" srcOrd="3" destOrd="0" parTransId="{7A037B10-CEFA-4D6D-A8DE-268D190861F6}" sibTransId="{7943DFA7-E709-4DD4-93B0-09E11CF327D4}"/>
    <dgm:cxn modelId="{7F11426B-794E-47C7-8595-C3DF40288562}" srcId="{ED2FAEF6-7188-412D-8EBD-9ED05DEAF24D}" destId="{FADE3699-C81B-4D0D-996B-F29ABCA1F204}" srcOrd="2" destOrd="0" parTransId="{44AF0D8C-75D2-4D74-809E-8AC75AACF80E}" sibTransId="{0039766C-059C-4549-8A44-6B8355D39824}"/>
    <dgm:cxn modelId="{8A9DF14E-3F53-4BE1-A664-2D9F91A0B8AA}" srcId="{C67940D2-353A-43DB-8DA0-3EDFA4F9CAB1}" destId="{352B2B03-2607-4A89-8134-142D03412D90}" srcOrd="0" destOrd="0" parTransId="{2088EA78-D65E-4ECA-9DD9-3B3ADA044E71}" sibTransId="{86F58784-2848-4258-A449-1A7F6B7DFEE2}"/>
    <dgm:cxn modelId="{60325450-7EB3-4485-A6EC-E18B695BCB97}" srcId="{ED2FAEF6-7188-412D-8EBD-9ED05DEAF24D}" destId="{CD55F612-E8C9-4E07-843F-254E2FD5B08E}" srcOrd="4" destOrd="0" parTransId="{0C46120E-A273-4412-83C7-703BE6CA65D7}" sibTransId="{D5A1DE21-FCCC-4719-98D9-AD87A131EF9B}"/>
    <dgm:cxn modelId="{A1464972-524F-47E5-AB9A-6515F6BBE603}" type="presOf" srcId="{1C447000-57FB-400E-B659-0223EB813468}" destId="{50A44566-8767-498E-8EBD-6E3B7615C773}" srcOrd="0" destOrd="1" presId="urn:microsoft.com/office/officeart/2005/8/layout/hList1"/>
    <dgm:cxn modelId="{FA88F052-C08D-4A17-A766-0A358D0C08CE}" type="presOf" srcId="{77C9BE57-A9B1-4B28-A93E-A2BD2E31AD27}" destId="{50A44566-8767-498E-8EBD-6E3B7615C773}" srcOrd="0" destOrd="2" presId="urn:microsoft.com/office/officeart/2005/8/layout/hList1"/>
    <dgm:cxn modelId="{3561E876-8B87-4F97-90BC-F1150F875EA4}" type="presOf" srcId="{352B2B03-2607-4A89-8134-142D03412D90}" destId="{50A44566-8767-498E-8EBD-6E3B7615C773}" srcOrd="0" destOrd="0" presId="urn:microsoft.com/office/officeart/2005/8/layout/hList1"/>
    <dgm:cxn modelId="{6B9A0459-15CE-4DA8-B83E-19AC35CAA67E}" srcId="{73BE293D-230F-41E5-8A34-D9C7514831CD}" destId="{EC898563-E280-4CDD-B711-30D57639D3FB}" srcOrd="1" destOrd="0" parTransId="{F322BCD1-CBBC-4B38-B6D7-F49784C11CFD}" sibTransId="{D18AC36B-F8F8-4B8D-9AF9-32B7A52BD061}"/>
    <dgm:cxn modelId="{D0A17D59-695A-428D-AE1C-247A8CEA4811}" type="presOf" srcId="{C8952758-C81B-4F1F-9EFA-33D176478396}" destId="{A7475F24-6E21-4AF2-89ED-F5548064616E}" srcOrd="0" destOrd="6" presId="urn:microsoft.com/office/officeart/2005/8/layout/hList1"/>
    <dgm:cxn modelId="{A936F979-325F-47DA-84AF-D48FFDD85828}" srcId="{73BE293D-230F-41E5-8A34-D9C7514831CD}" destId="{9123D593-563E-4CCC-BAD3-5FB628E2C9F4}" srcOrd="3" destOrd="0" parTransId="{02BC2DA6-733E-41C2-8735-A2DFAD47E8E0}" sibTransId="{6F8FAD3E-DF68-4D2F-B9DB-15EFB2CB9764}"/>
    <dgm:cxn modelId="{9F98F67A-728D-45B1-B081-57CA9E501ED1}" type="presOf" srcId="{D5D5E6C0-F22E-4C0A-A6B8-3778AA8303CF}" destId="{A7475F24-6E21-4AF2-89ED-F5548064616E}" srcOrd="0" destOrd="3" presId="urn:microsoft.com/office/officeart/2005/8/layout/hList1"/>
    <dgm:cxn modelId="{DEF4BD7B-B78D-4244-9E0D-F29776042449}" type="presOf" srcId="{F508A0D3-D255-4269-9F00-09381B71EF00}" destId="{7ADEDBD8-26C5-430D-82B8-41B5E6BE2BE8}" srcOrd="0" destOrd="0" presId="urn:microsoft.com/office/officeart/2005/8/layout/hList1"/>
    <dgm:cxn modelId="{0E31E692-B609-44F9-8F97-C764B550E6BB}" srcId="{C67940D2-353A-43DB-8DA0-3EDFA4F9CAB1}" destId="{9C1563B7-2756-400E-9E0E-CE731365F650}" srcOrd="4" destOrd="0" parTransId="{06EE9281-8AEE-4897-96D6-C61DD3BC3741}" sibTransId="{EB3EB484-6B5C-44A4-A38B-0908AFDB9706}"/>
    <dgm:cxn modelId="{BDD8CDA0-E962-41FC-9579-B3719D1EDB83}" type="presOf" srcId="{9123D593-563E-4CCC-BAD3-5FB628E2C9F4}" destId="{40AEB6FC-3B42-4A1A-953A-388D5D8717C0}" srcOrd="0" destOrd="3" presId="urn:microsoft.com/office/officeart/2005/8/layout/hList1"/>
    <dgm:cxn modelId="{241753A3-D08E-4680-ABCB-D3FD82A17F1B}" srcId="{C67940D2-353A-43DB-8DA0-3EDFA4F9CAB1}" destId="{1C447000-57FB-400E-B659-0223EB813468}" srcOrd="1" destOrd="0" parTransId="{0EBB2770-75E2-47C8-B912-762E81A6A25D}" sibTransId="{87669807-EDB4-4B05-A0CF-26FC33233C22}"/>
    <dgm:cxn modelId="{138F21A5-2B61-4FB2-AA1F-68B278B8F08B}" type="presOf" srcId="{FADE3699-C81B-4D0D-996B-F29ABCA1F204}" destId="{A7475F24-6E21-4AF2-89ED-F5548064616E}" srcOrd="0" destOrd="2" presId="urn:microsoft.com/office/officeart/2005/8/layout/hList1"/>
    <dgm:cxn modelId="{A0A8B8B2-9411-4B73-A78E-8EC764931080}" srcId="{F508A0D3-D255-4269-9F00-09381B71EF00}" destId="{ED2FAEF6-7188-412D-8EBD-9ED05DEAF24D}" srcOrd="1" destOrd="0" parTransId="{F9743E9C-3CC3-4405-8E08-757DA84E0B55}" sibTransId="{766D904D-04A7-46C0-9283-496BD461B05A}"/>
    <dgm:cxn modelId="{D5D178B4-2B3E-4EF0-A157-C5413C38C8B4}" type="presOf" srcId="{5012F981-9A2E-499A-AD0E-30D01B2AF23F}" destId="{A7475F24-6E21-4AF2-89ED-F5548064616E}" srcOrd="0" destOrd="0" presId="urn:microsoft.com/office/officeart/2005/8/layout/hList1"/>
    <dgm:cxn modelId="{B0E9B6B7-FC58-43F5-A0EB-0E8C6674FB96}" srcId="{ED2FAEF6-7188-412D-8EBD-9ED05DEAF24D}" destId="{C8952758-C81B-4F1F-9EFA-33D176478396}" srcOrd="6" destOrd="0" parTransId="{787CD7C6-EC76-4EA4-B33A-30FCA344732D}" sibTransId="{436E6FD6-63A4-4988-B6F8-34C1D260171C}"/>
    <dgm:cxn modelId="{05CD91BE-6DEA-4CBA-B7D6-C58005943C47}" srcId="{C67940D2-353A-43DB-8DA0-3EDFA4F9CAB1}" destId="{77C9BE57-A9B1-4B28-A93E-A2BD2E31AD27}" srcOrd="2" destOrd="0" parTransId="{58C5677A-DB13-40AF-8B0C-D8EBF4D13F07}" sibTransId="{63798BE1-5755-4906-BA15-D60434B13620}"/>
    <dgm:cxn modelId="{A50A60C6-B120-4857-9351-F56EE2F029A2}" srcId="{ED2FAEF6-7188-412D-8EBD-9ED05DEAF24D}" destId="{52B55DEE-13F5-4915-9DEE-C47DC73F0CDA}" srcOrd="1" destOrd="0" parTransId="{95F0FB0D-DA61-4F07-9745-EAAC13C34645}" sibTransId="{F5885EAF-B08D-4D66-8A87-84FEF6E6936C}"/>
    <dgm:cxn modelId="{6B74BEC6-6857-4396-89A0-B625E48AFCBB}" srcId="{F508A0D3-D255-4269-9F00-09381B71EF00}" destId="{73BE293D-230F-41E5-8A34-D9C7514831CD}" srcOrd="0" destOrd="0" parTransId="{F2EFA2F2-83A5-42C8-8E44-8A31DABE9732}" sibTransId="{58958914-C0EE-4949-86C9-546FD6D5939B}"/>
    <dgm:cxn modelId="{2682DBCA-C353-47A3-9DB4-868818AF3AFE}" type="presOf" srcId="{0DC96461-B34A-4B56-94C0-55AF4DDD230F}" destId="{50A44566-8767-498E-8EBD-6E3B7615C773}" srcOrd="0" destOrd="3" presId="urn:microsoft.com/office/officeart/2005/8/layout/hList1"/>
    <dgm:cxn modelId="{36BE86D7-0C32-4157-B454-9DAE470CA90F}" srcId="{ED2FAEF6-7188-412D-8EBD-9ED05DEAF24D}" destId="{D5D5E6C0-F22E-4C0A-A6B8-3778AA8303CF}" srcOrd="3" destOrd="0" parTransId="{6E7F318D-3027-4CB2-9365-359CD7AB4EDB}" sibTransId="{FD0BCDED-52DA-4931-B9B6-CC767645960E}"/>
    <dgm:cxn modelId="{250C78DF-A608-44FA-8D9B-CDC5EB691EB9}" type="presOf" srcId="{10258AF1-2236-45A8-9410-64D1A1C4AB48}" destId="{A7475F24-6E21-4AF2-89ED-F5548064616E}" srcOrd="0" destOrd="5" presId="urn:microsoft.com/office/officeart/2005/8/layout/hList1"/>
    <dgm:cxn modelId="{AC83CAE0-9D17-4CF8-A3D3-FDA81F142EDA}" type="presOf" srcId="{5C83FAF4-8B91-49DE-84BC-BC913F4C0B1F}" destId="{50A44566-8767-498E-8EBD-6E3B7615C773}" srcOrd="0" destOrd="5" presId="urn:microsoft.com/office/officeart/2005/8/layout/hList1"/>
    <dgm:cxn modelId="{AD244AE9-6C16-40E2-BF65-0C8A988CC6C5}" type="presOf" srcId="{EC898563-E280-4CDD-B711-30D57639D3FB}" destId="{40AEB6FC-3B42-4A1A-953A-388D5D8717C0}" srcOrd="0" destOrd="1" presId="urn:microsoft.com/office/officeart/2005/8/layout/hList1"/>
    <dgm:cxn modelId="{BEFEFCE9-C5D3-4A36-B697-CE8F80C23FB4}" srcId="{73BE293D-230F-41E5-8A34-D9C7514831CD}" destId="{076F8FC4-13D8-43A9-9669-03DF18ABE649}" srcOrd="5" destOrd="0" parTransId="{C94D4043-58BF-4810-A64E-C2050C16BE13}" sibTransId="{E36630D0-F5BC-4154-9AD3-49B70BC3E318}"/>
    <dgm:cxn modelId="{7DA544ED-0D82-4781-BD44-E5DB99F1B8AF}" srcId="{73BE293D-230F-41E5-8A34-D9C7514831CD}" destId="{390EED31-93E6-4828-BBCB-0A2331731ED9}" srcOrd="0" destOrd="0" parTransId="{10D7DE3E-0B0E-4402-8303-F010B997308B}" sibTransId="{043A5F98-F2C5-45C4-A6D3-398A377F90C3}"/>
    <dgm:cxn modelId="{0E353AF0-31E5-4A2E-8D9F-A82CEABFB7FC}" type="presOf" srcId="{390EED31-93E6-4828-BBCB-0A2331731ED9}" destId="{40AEB6FC-3B42-4A1A-953A-388D5D8717C0}" srcOrd="0" destOrd="0" presId="urn:microsoft.com/office/officeart/2005/8/layout/hList1"/>
    <dgm:cxn modelId="{A00731FB-E048-429E-8D50-DB89AF62B266}" srcId="{ED2FAEF6-7188-412D-8EBD-9ED05DEAF24D}" destId="{10258AF1-2236-45A8-9410-64D1A1C4AB48}" srcOrd="5" destOrd="0" parTransId="{30021615-38C8-41BE-9DA2-093FF40A6C4B}" sibTransId="{845ADEB4-70F6-49B7-9698-BFC13D4CB05D}"/>
    <dgm:cxn modelId="{AC6515FF-6D5D-4618-91A9-0B58A5FD5CFD}" type="presOf" srcId="{9C1563B7-2756-400E-9E0E-CE731365F650}" destId="{50A44566-8767-498E-8EBD-6E3B7615C773}" srcOrd="0" destOrd="4" presId="urn:microsoft.com/office/officeart/2005/8/layout/hList1"/>
    <dgm:cxn modelId="{C92CB388-EDEF-480B-8755-0734511B08FF}" type="presParOf" srcId="{7ADEDBD8-26C5-430D-82B8-41B5E6BE2BE8}" destId="{F788821C-2718-4D1C-978A-AB50B9677272}" srcOrd="0" destOrd="0" presId="urn:microsoft.com/office/officeart/2005/8/layout/hList1"/>
    <dgm:cxn modelId="{C101F5AC-E608-4092-B9E4-BB9FC7B92147}" type="presParOf" srcId="{F788821C-2718-4D1C-978A-AB50B9677272}" destId="{9886E0DE-AFF3-4275-93E7-C34B44E6D7DE}" srcOrd="0" destOrd="0" presId="urn:microsoft.com/office/officeart/2005/8/layout/hList1"/>
    <dgm:cxn modelId="{63F51AC3-8CDE-4B09-8605-43823521DAF8}" type="presParOf" srcId="{F788821C-2718-4D1C-978A-AB50B9677272}" destId="{40AEB6FC-3B42-4A1A-953A-388D5D8717C0}" srcOrd="1" destOrd="0" presId="urn:microsoft.com/office/officeart/2005/8/layout/hList1"/>
    <dgm:cxn modelId="{9FB03E96-CD08-4E12-A91A-0BCA9175D11A}" type="presParOf" srcId="{7ADEDBD8-26C5-430D-82B8-41B5E6BE2BE8}" destId="{7F5B401B-3CDB-4EB9-8143-3E3276A2BAA2}" srcOrd="1" destOrd="0" presId="urn:microsoft.com/office/officeart/2005/8/layout/hList1"/>
    <dgm:cxn modelId="{B7A0C755-6943-4025-90C8-EAE497E252EE}" type="presParOf" srcId="{7ADEDBD8-26C5-430D-82B8-41B5E6BE2BE8}" destId="{D123FE23-8918-4D89-B50C-8E9EAFEAD224}" srcOrd="2" destOrd="0" presId="urn:microsoft.com/office/officeart/2005/8/layout/hList1"/>
    <dgm:cxn modelId="{A5E81F80-70A0-4ED6-A4E3-F323745C3032}" type="presParOf" srcId="{D123FE23-8918-4D89-B50C-8E9EAFEAD224}" destId="{27C6B2F8-C6F3-49A9-82ED-34896631C78C}" srcOrd="0" destOrd="0" presId="urn:microsoft.com/office/officeart/2005/8/layout/hList1"/>
    <dgm:cxn modelId="{185EFFC3-B2DA-4867-8CCD-8B94037913F2}" type="presParOf" srcId="{D123FE23-8918-4D89-B50C-8E9EAFEAD224}" destId="{A7475F24-6E21-4AF2-89ED-F5548064616E}" srcOrd="1" destOrd="0" presId="urn:microsoft.com/office/officeart/2005/8/layout/hList1"/>
    <dgm:cxn modelId="{E0EE1695-F584-4B49-A15E-F45293B2594F}" type="presParOf" srcId="{7ADEDBD8-26C5-430D-82B8-41B5E6BE2BE8}" destId="{2D9C0412-FC9D-4259-8A34-FF213267695A}" srcOrd="3" destOrd="0" presId="urn:microsoft.com/office/officeart/2005/8/layout/hList1"/>
    <dgm:cxn modelId="{8A790FD1-8536-494F-8B06-6DC49C7190F8}" type="presParOf" srcId="{7ADEDBD8-26C5-430D-82B8-41B5E6BE2BE8}" destId="{A4FB94A5-D1F5-4FEE-86A5-56C37E68003E}" srcOrd="4" destOrd="0" presId="urn:microsoft.com/office/officeart/2005/8/layout/hList1"/>
    <dgm:cxn modelId="{F3F276F7-DA7F-4E42-A99F-0E476F67CBA7}" type="presParOf" srcId="{A4FB94A5-D1F5-4FEE-86A5-56C37E68003E}" destId="{19E73618-5CDB-4426-A707-1033143444C1}" srcOrd="0" destOrd="0" presId="urn:microsoft.com/office/officeart/2005/8/layout/hList1"/>
    <dgm:cxn modelId="{06F937D1-D79A-4397-A64F-CCA1E8AC817A}" type="presParOf" srcId="{A4FB94A5-D1F5-4FEE-86A5-56C37E68003E}" destId="{50A44566-8767-498E-8EBD-6E3B7615C773}"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E42682-6538-4834-B065-E419BF98C714}" type="doc">
      <dgm:prSet loTypeId="urn:microsoft.com/office/officeart/2005/8/layout/process2" loCatId="process" qsTypeId="urn:microsoft.com/office/officeart/2005/8/quickstyle/simple1" qsCatId="simple" csTypeId="urn:microsoft.com/office/officeart/2005/8/colors/colorful5" csCatId="colorful" phldr="1"/>
      <dgm:spPr/>
    </dgm:pt>
    <dgm:pt modelId="{66586A52-47CC-40A6-B617-50171F0B135E}">
      <dgm:prSet/>
      <dgm:spPr/>
      <dgm:t>
        <a:bodyPr/>
        <a:lstStyle/>
        <a:p>
          <a:r>
            <a:rPr lang="en-US" dirty="0"/>
            <a:t>Estrogen binds to the intracellular nuclear receptor</a:t>
          </a:r>
        </a:p>
      </dgm:t>
    </dgm:pt>
    <dgm:pt modelId="{2A67EDF2-DED2-410B-BC4B-C3F8613BC830}" type="parTrans" cxnId="{9F0B849C-9250-4542-A828-2D2359B50AF6}">
      <dgm:prSet/>
      <dgm:spPr/>
      <dgm:t>
        <a:bodyPr/>
        <a:lstStyle/>
        <a:p>
          <a:endParaRPr lang="en-US"/>
        </a:p>
      </dgm:t>
    </dgm:pt>
    <dgm:pt modelId="{28992199-6901-4117-AB98-771742328755}" type="sibTrans" cxnId="{9F0B849C-9250-4542-A828-2D2359B50AF6}">
      <dgm:prSet/>
      <dgm:spPr/>
      <dgm:t>
        <a:bodyPr/>
        <a:lstStyle/>
        <a:p>
          <a:endParaRPr lang="en-US"/>
        </a:p>
      </dgm:t>
    </dgm:pt>
    <dgm:pt modelId="{57087C87-5DB3-4547-B81C-6D50978C06D6}">
      <dgm:prSet/>
      <dgm:spPr/>
      <dgm:t>
        <a:bodyPr/>
        <a:lstStyle/>
        <a:p>
          <a:r>
            <a:rPr lang="en-US" dirty="0"/>
            <a:t>Regulate gene transcription</a:t>
          </a:r>
        </a:p>
      </dgm:t>
    </dgm:pt>
    <dgm:pt modelId="{D0BEF85B-6DF1-4FC7-A551-EFF86A51648C}" type="parTrans" cxnId="{4F926F1F-A6D1-4436-B917-2DE778067A34}">
      <dgm:prSet/>
      <dgm:spPr/>
      <dgm:t>
        <a:bodyPr/>
        <a:lstStyle/>
        <a:p>
          <a:endParaRPr lang="en-US"/>
        </a:p>
      </dgm:t>
    </dgm:pt>
    <dgm:pt modelId="{128AAF81-114D-4AA7-BDA6-F06421838D88}" type="sibTrans" cxnId="{4F926F1F-A6D1-4436-B917-2DE778067A34}">
      <dgm:prSet/>
      <dgm:spPr/>
      <dgm:t>
        <a:bodyPr/>
        <a:lstStyle/>
        <a:p>
          <a:endParaRPr lang="en-US"/>
        </a:p>
      </dgm:t>
    </dgm:pt>
    <dgm:pt modelId="{AD661194-4A5C-4B71-B8EA-E4521A4BC3CF}">
      <dgm:prSet/>
      <dgm:spPr/>
      <dgm:t>
        <a:bodyPr/>
        <a:lstStyle/>
        <a:p>
          <a:r>
            <a:rPr lang="en-US" dirty="0"/>
            <a:t>Slow gene</a:t>
          </a:r>
          <a:r>
            <a:rPr lang="en-US" baseline="0" dirty="0"/>
            <a:t> expression</a:t>
          </a:r>
          <a:endParaRPr lang="en-US" dirty="0"/>
        </a:p>
      </dgm:t>
    </dgm:pt>
    <dgm:pt modelId="{581471A6-B0A0-48EE-B910-F0EB1FA66F17}" type="parTrans" cxnId="{2732C5A1-CCF4-4291-9FB9-F4952ADD88C3}">
      <dgm:prSet/>
      <dgm:spPr/>
      <dgm:t>
        <a:bodyPr/>
        <a:lstStyle/>
        <a:p>
          <a:endParaRPr lang="en-US"/>
        </a:p>
      </dgm:t>
    </dgm:pt>
    <dgm:pt modelId="{783B0694-6C9F-4CAA-A4E0-99CC95D6A3F4}" type="sibTrans" cxnId="{2732C5A1-CCF4-4291-9FB9-F4952ADD88C3}">
      <dgm:prSet/>
      <dgm:spPr/>
      <dgm:t>
        <a:bodyPr/>
        <a:lstStyle/>
        <a:p>
          <a:endParaRPr lang="en-US"/>
        </a:p>
      </dgm:t>
    </dgm:pt>
    <dgm:pt modelId="{680EA376-EFAF-4466-9993-108D4BC382C6}">
      <dgm:prSet/>
      <dgm:spPr/>
      <dgm:t>
        <a:bodyPr/>
        <a:lstStyle/>
        <a:p>
          <a:r>
            <a:rPr lang="en-US" dirty="0"/>
            <a:t>Activates transcription factors</a:t>
          </a:r>
        </a:p>
      </dgm:t>
    </dgm:pt>
    <dgm:pt modelId="{9A4AA0E0-B20E-45AE-8503-3928AA9BBB97}" type="parTrans" cxnId="{8C20AB76-7736-4ACB-A1CE-33CE15B39EAE}">
      <dgm:prSet/>
      <dgm:spPr/>
      <dgm:t>
        <a:bodyPr/>
        <a:lstStyle/>
        <a:p>
          <a:endParaRPr lang="en-US"/>
        </a:p>
      </dgm:t>
    </dgm:pt>
    <dgm:pt modelId="{547E472A-7CF0-4F07-A51F-108845B61658}" type="sibTrans" cxnId="{8C20AB76-7736-4ACB-A1CE-33CE15B39EAE}">
      <dgm:prSet/>
      <dgm:spPr/>
      <dgm:t>
        <a:bodyPr/>
        <a:lstStyle/>
        <a:p>
          <a:endParaRPr lang="en-US"/>
        </a:p>
      </dgm:t>
    </dgm:pt>
    <dgm:pt modelId="{1B9F9D76-9C20-412C-A913-ABFAE8C56A87}" type="pres">
      <dgm:prSet presAssocID="{F2E42682-6538-4834-B065-E419BF98C714}" presName="linearFlow" presStyleCnt="0">
        <dgm:presLayoutVars>
          <dgm:resizeHandles val="exact"/>
        </dgm:presLayoutVars>
      </dgm:prSet>
      <dgm:spPr/>
    </dgm:pt>
    <dgm:pt modelId="{F4DC118D-FD3E-4648-AA3B-C257A1C90D68}" type="pres">
      <dgm:prSet presAssocID="{66586A52-47CC-40A6-B617-50171F0B135E}" presName="node" presStyleLbl="node1" presStyleIdx="0" presStyleCnt="4">
        <dgm:presLayoutVars>
          <dgm:bulletEnabled val="1"/>
        </dgm:presLayoutVars>
      </dgm:prSet>
      <dgm:spPr/>
    </dgm:pt>
    <dgm:pt modelId="{B1BC0219-3ED7-4F0C-8F22-F6FC4C81AEC6}" type="pres">
      <dgm:prSet presAssocID="{28992199-6901-4117-AB98-771742328755}" presName="sibTrans" presStyleLbl="sibTrans2D1" presStyleIdx="0" presStyleCnt="3"/>
      <dgm:spPr/>
    </dgm:pt>
    <dgm:pt modelId="{9C8FAA75-1285-47C7-98E4-4EDFC46AE573}" type="pres">
      <dgm:prSet presAssocID="{28992199-6901-4117-AB98-771742328755}" presName="connectorText" presStyleLbl="sibTrans2D1" presStyleIdx="0" presStyleCnt="3"/>
      <dgm:spPr/>
    </dgm:pt>
    <dgm:pt modelId="{FDB7FABB-67B5-41C1-B838-D0D8A1B7F6DB}" type="pres">
      <dgm:prSet presAssocID="{680EA376-EFAF-4466-9993-108D4BC382C6}" presName="node" presStyleLbl="node1" presStyleIdx="1" presStyleCnt="4" custLinFactNeighborX="1015" custLinFactNeighborY="4481">
        <dgm:presLayoutVars>
          <dgm:bulletEnabled val="1"/>
        </dgm:presLayoutVars>
      </dgm:prSet>
      <dgm:spPr/>
    </dgm:pt>
    <dgm:pt modelId="{B3F00609-0831-4616-8F11-76F85B0D8B48}" type="pres">
      <dgm:prSet presAssocID="{547E472A-7CF0-4F07-A51F-108845B61658}" presName="sibTrans" presStyleLbl="sibTrans2D1" presStyleIdx="1" presStyleCnt="3"/>
      <dgm:spPr/>
    </dgm:pt>
    <dgm:pt modelId="{C7F84815-34D2-4058-865E-E603925D8956}" type="pres">
      <dgm:prSet presAssocID="{547E472A-7CF0-4F07-A51F-108845B61658}" presName="connectorText" presStyleLbl="sibTrans2D1" presStyleIdx="1" presStyleCnt="3"/>
      <dgm:spPr/>
    </dgm:pt>
    <dgm:pt modelId="{2C046172-68E5-45FC-A572-1BCB0013083F}" type="pres">
      <dgm:prSet presAssocID="{57087C87-5DB3-4547-B81C-6D50978C06D6}" presName="node" presStyleLbl="node1" presStyleIdx="2" presStyleCnt="4">
        <dgm:presLayoutVars>
          <dgm:bulletEnabled val="1"/>
        </dgm:presLayoutVars>
      </dgm:prSet>
      <dgm:spPr/>
    </dgm:pt>
    <dgm:pt modelId="{EBBC5BB5-ACBC-42CB-85E3-9DECEEC33318}" type="pres">
      <dgm:prSet presAssocID="{128AAF81-114D-4AA7-BDA6-F06421838D88}" presName="sibTrans" presStyleLbl="sibTrans2D1" presStyleIdx="2" presStyleCnt="3"/>
      <dgm:spPr/>
    </dgm:pt>
    <dgm:pt modelId="{E0C93396-0DD9-49D6-8C34-920D783C0728}" type="pres">
      <dgm:prSet presAssocID="{128AAF81-114D-4AA7-BDA6-F06421838D88}" presName="connectorText" presStyleLbl="sibTrans2D1" presStyleIdx="2" presStyleCnt="3"/>
      <dgm:spPr/>
    </dgm:pt>
    <dgm:pt modelId="{FD46D6DC-DFD1-4189-8EAA-820449CFE270}" type="pres">
      <dgm:prSet presAssocID="{AD661194-4A5C-4B71-B8EA-E4521A4BC3CF}" presName="node" presStyleLbl="node1" presStyleIdx="3" presStyleCnt="4">
        <dgm:presLayoutVars>
          <dgm:bulletEnabled val="1"/>
        </dgm:presLayoutVars>
      </dgm:prSet>
      <dgm:spPr/>
    </dgm:pt>
  </dgm:ptLst>
  <dgm:cxnLst>
    <dgm:cxn modelId="{4F926F1F-A6D1-4436-B917-2DE778067A34}" srcId="{F2E42682-6538-4834-B065-E419BF98C714}" destId="{57087C87-5DB3-4547-B81C-6D50978C06D6}" srcOrd="2" destOrd="0" parTransId="{D0BEF85B-6DF1-4FC7-A551-EFF86A51648C}" sibTransId="{128AAF81-114D-4AA7-BDA6-F06421838D88}"/>
    <dgm:cxn modelId="{87B45836-99E7-4312-B1CB-BD360FCC86D9}" type="presOf" srcId="{28992199-6901-4117-AB98-771742328755}" destId="{B1BC0219-3ED7-4F0C-8F22-F6FC4C81AEC6}" srcOrd="0" destOrd="0" presId="urn:microsoft.com/office/officeart/2005/8/layout/process2"/>
    <dgm:cxn modelId="{CADD4144-CC10-438C-84CC-994FB94C67FA}" type="presOf" srcId="{F2E42682-6538-4834-B065-E419BF98C714}" destId="{1B9F9D76-9C20-412C-A913-ABFAE8C56A87}" srcOrd="0" destOrd="0" presId="urn:microsoft.com/office/officeart/2005/8/layout/process2"/>
    <dgm:cxn modelId="{59BB8B4E-C09D-4BE1-B5E9-638065152FF0}" type="presOf" srcId="{547E472A-7CF0-4F07-A51F-108845B61658}" destId="{C7F84815-34D2-4058-865E-E603925D8956}" srcOrd="1" destOrd="0" presId="urn:microsoft.com/office/officeart/2005/8/layout/process2"/>
    <dgm:cxn modelId="{8C20AB76-7736-4ACB-A1CE-33CE15B39EAE}" srcId="{F2E42682-6538-4834-B065-E419BF98C714}" destId="{680EA376-EFAF-4466-9993-108D4BC382C6}" srcOrd="1" destOrd="0" parTransId="{9A4AA0E0-B20E-45AE-8503-3928AA9BBB97}" sibTransId="{547E472A-7CF0-4F07-A51F-108845B61658}"/>
    <dgm:cxn modelId="{B092BA56-3EE4-4C7C-923C-45A40CDA561E}" type="presOf" srcId="{66586A52-47CC-40A6-B617-50171F0B135E}" destId="{F4DC118D-FD3E-4648-AA3B-C257A1C90D68}" srcOrd="0" destOrd="0" presId="urn:microsoft.com/office/officeart/2005/8/layout/process2"/>
    <dgm:cxn modelId="{88DD6284-8FF5-4953-BB14-127441F81F3E}" type="presOf" srcId="{57087C87-5DB3-4547-B81C-6D50978C06D6}" destId="{2C046172-68E5-45FC-A572-1BCB0013083F}" srcOrd="0" destOrd="0" presId="urn:microsoft.com/office/officeart/2005/8/layout/process2"/>
    <dgm:cxn modelId="{0BD72C89-31D6-4F69-8F27-F7C47FE81B7B}" type="presOf" srcId="{680EA376-EFAF-4466-9993-108D4BC382C6}" destId="{FDB7FABB-67B5-41C1-B838-D0D8A1B7F6DB}" srcOrd="0" destOrd="0" presId="urn:microsoft.com/office/officeart/2005/8/layout/process2"/>
    <dgm:cxn modelId="{FB8A1A93-E37C-42FC-B534-5B53D8352281}" type="presOf" srcId="{547E472A-7CF0-4F07-A51F-108845B61658}" destId="{B3F00609-0831-4616-8F11-76F85B0D8B48}" srcOrd="0" destOrd="0" presId="urn:microsoft.com/office/officeart/2005/8/layout/process2"/>
    <dgm:cxn modelId="{9F0B849C-9250-4542-A828-2D2359B50AF6}" srcId="{F2E42682-6538-4834-B065-E419BF98C714}" destId="{66586A52-47CC-40A6-B617-50171F0B135E}" srcOrd="0" destOrd="0" parTransId="{2A67EDF2-DED2-410B-BC4B-C3F8613BC830}" sibTransId="{28992199-6901-4117-AB98-771742328755}"/>
    <dgm:cxn modelId="{2732C5A1-CCF4-4291-9FB9-F4952ADD88C3}" srcId="{F2E42682-6538-4834-B065-E419BF98C714}" destId="{AD661194-4A5C-4B71-B8EA-E4521A4BC3CF}" srcOrd="3" destOrd="0" parTransId="{581471A6-B0A0-48EE-B910-F0EB1FA66F17}" sibTransId="{783B0694-6C9F-4CAA-A4E0-99CC95D6A3F4}"/>
    <dgm:cxn modelId="{66CB5EA5-6628-463C-B20B-81709247213F}" type="presOf" srcId="{28992199-6901-4117-AB98-771742328755}" destId="{9C8FAA75-1285-47C7-98E4-4EDFC46AE573}" srcOrd="1" destOrd="0" presId="urn:microsoft.com/office/officeart/2005/8/layout/process2"/>
    <dgm:cxn modelId="{95A718A9-93C3-467B-A1FA-1FE87B57D338}" type="presOf" srcId="{AD661194-4A5C-4B71-B8EA-E4521A4BC3CF}" destId="{FD46D6DC-DFD1-4189-8EAA-820449CFE270}" srcOrd="0" destOrd="0" presId="urn:microsoft.com/office/officeart/2005/8/layout/process2"/>
    <dgm:cxn modelId="{6E1BFED0-024D-47E1-8811-C8DE2859026C}" type="presOf" srcId="{128AAF81-114D-4AA7-BDA6-F06421838D88}" destId="{EBBC5BB5-ACBC-42CB-85E3-9DECEEC33318}" srcOrd="0" destOrd="0" presId="urn:microsoft.com/office/officeart/2005/8/layout/process2"/>
    <dgm:cxn modelId="{0B2251E4-62BE-4239-9BD2-CC05510259DE}" type="presOf" srcId="{128AAF81-114D-4AA7-BDA6-F06421838D88}" destId="{E0C93396-0DD9-49D6-8C34-920D783C0728}" srcOrd="1" destOrd="0" presId="urn:microsoft.com/office/officeart/2005/8/layout/process2"/>
    <dgm:cxn modelId="{6719E60A-1A28-47C2-8770-36C9BCBB64D9}" type="presParOf" srcId="{1B9F9D76-9C20-412C-A913-ABFAE8C56A87}" destId="{F4DC118D-FD3E-4648-AA3B-C257A1C90D68}" srcOrd="0" destOrd="0" presId="urn:microsoft.com/office/officeart/2005/8/layout/process2"/>
    <dgm:cxn modelId="{13FF95B5-C3AA-48AF-A16A-46C866F2E3F7}" type="presParOf" srcId="{1B9F9D76-9C20-412C-A913-ABFAE8C56A87}" destId="{B1BC0219-3ED7-4F0C-8F22-F6FC4C81AEC6}" srcOrd="1" destOrd="0" presId="urn:microsoft.com/office/officeart/2005/8/layout/process2"/>
    <dgm:cxn modelId="{65ED2B42-FB60-4FFE-8479-A467521EFEFB}" type="presParOf" srcId="{B1BC0219-3ED7-4F0C-8F22-F6FC4C81AEC6}" destId="{9C8FAA75-1285-47C7-98E4-4EDFC46AE573}" srcOrd="0" destOrd="0" presId="urn:microsoft.com/office/officeart/2005/8/layout/process2"/>
    <dgm:cxn modelId="{46E41F27-559C-4742-B755-AA9E64EF1B00}" type="presParOf" srcId="{1B9F9D76-9C20-412C-A913-ABFAE8C56A87}" destId="{FDB7FABB-67B5-41C1-B838-D0D8A1B7F6DB}" srcOrd="2" destOrd="0" presId="urn:microsoft.com/office/officeart/2005/8/layout/process2"/>
    <dgm:cxn modelId="{F091A5DA-64EF-4FAC-95C3-7B6781672D8E}" type="presParOf" srcId="{1B9F9D76-9C20-412C-A913-ABFAE8C56A87}" destId="{B3F00609-0831-4616-8F11-76F85B0D8B48}" srcOrd="3" destOrd="0" presId="urn:microsoft.com/office/officeart/2005/8/layout/process2"/>
    <dgm:cxn modelId="{EA1B319E-E102-4282-8B1B-9710C346C887}" type="presParOf" srcId="{B3F00609-0831-4616-8F11-76F85B0D8B48}" destId="{C7F84815-34D2-4058-865E-E603925D8956}" srcOrd="0" destOrd="0" presId="urn:microsoft.com/office/officeart/2005/8/layout/process2"/>
    <dgm:cxn modelId="{3596D959-F593-43A5-AF80-B23E937821AF}" type="presParOf" srcId="{1B9F9D76-9C20-412C-A913-ABFAE8C56A87}" destId="{2C046172-68E5-45FC-A572-1BCB0013083F}" srcOrd="4" destOrd="0" presId="urn:microsoft.com/office/officeart/2005/8/layout/process2"/>
    <dgm:cxn modelId="{636BD748-93C7-4C36-9858-5AF0AA1FF7D4}" type="presParOf" srcId="{1B9F9D76-9C20-412C-A913-ABFAE8C56A87}" destId="{EBBC5BB5-ACBC-42CB-85E3-9DECEEC33318}" srcOrd="5" destOrd="0" presId="urn:microsoft.com/office/officeart/2005/8/layout/process2"/>
    <dgm:cxn modelId="{00A724F4-58DB-4608-A522-F3F94893F2E7}" type="presParOf" srcId="{EBBC5BB5-ACBC-42CB-85E3-9DECEEC33318}" destId="{E0C93396-0DD9-49D6-8C34-920D783C0728}" srcOrd="0" destOrd="0" presId="urn:microsoft.com/office/officeart/2005/8/layout/process2"/>
    <dgm:cxn modelId="{1A45DFCA-90C9-4BC5-854B-276EB4BF7EF9}" type="presParOf" srcId="{1B9F9D76-9C20-412C-A913-ABFAE8C56A87}" destId="{FD46D6DC-DFD1-4189-8EAA-820449CFE270}" srcOrd="6"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2E42682-6538-4834-B065-E419BF98C714}" type="doc">
      <dgm:prSet loTypeId="urn:microsoft.com/office/officeart/2005/8/layout/process2" loCatId="process" qsTypeId="urn:microsoft.com/office/officeart/2005/8/quickstyle/simple1" qsCatId="simple" csTypeId="urn:microsoft.com/office/officeart/2005/8/colors/colorful4" csCatId="colorful" phldr="1"/>
      <dgm:spPr/>
    </dgm:pt>
    <dgm:pt modelId="{66586A52-47CC-40A6-B617-50171F0B135E}">
      <dgm:prSet custT="1"/>
      <dgm:spPr/>
      <dgm:t>
        <a:bodyPr/>
        <a:lstStyle/>
        <a:p>
          <a:r>
            <a:rPr lang="en-US" sz="1700" dirty="0"/>
            <a:t>Estrogen binds to the membrane-bound receptor</a:t>
          </a:r>
        </a:p>
      </dgm:t>
    </dgm:pt>
    <dgm:pt modelId="{2A67EDF2-DED2-410B-BC4B-C3F8613BC830}" type="parTrans" cxnId="{9F0B849C-9250-4542-A828-2D2359B50AF6}">
      <dgm:prSet/>
      <dgm:spPr/>
      <dgm:t>
        <a:bodyPr/>
        <a:lstStyle/>
        <a:p>
          <a:endParaRPr lang="en-US"/>
        </a:p>
      </dgm:t>
    </dgm:pt>
    <dgm:pt modelId="{28992199-6901-4117-AB98-771742328755}" type="sibTrans" cxnId="{9F0B849C-9250-4542-A828-2D2359B50AF6}">
      <dgm:prSet/>
      <dgm:spPr/>
      <dgm:t>
        <a:bodyPr/>
        <a:lstStyle/>
        <a:p>
          <a:endParaRPr lang="en-US"/>
        </a:p>
      </dgm:t>
    </dgm:pt>
    <dgm:pt modelId="{57087C87-5DB3-4547-B81C-6D50978C06D6}">
      <dgm:prSet custT="1"/>
      <dgm:spPr/>
      <dgm:t>
        <a:bodyPr/>
        <a:lstStyle/>
        <a:p>
          <a:r>
            <a:rPr lang="en-US" sz="1700" dirty="0"/>
            <a:t> Modulate the ion channel opening or activation of related enzyme</a:t>
          </a:r>
        </a:p>
      </dgm:t>
    </dgm:pt>
    <dgm:pt modelId="{D0BEF85B-6DF1-4FC7-A551-EFF86A51648C}" type="parTrans" cxnId="{4F926F1F-A6D1-4436-B917-2DE778067A34}">
      <dgm:prSet/>
      <dgm:spPr/>
      <dgm:t>
        <a:bodyPr/>
        <a:lstStyle/>
        <a:p>
          <a:endParaRPr lang="en-US"/>
        </a:p>
      </dgm:t>
    </dgm:pt>
    <dgm:pt modelId="{128AAF81-114D-4AA7-BDA6-F06421838D88}" type="sibTrans" cxnId="{4F926F1F-A6D1-4436-B917-2DE778067A34}">
      <dgm:prSet/>
      <dgm:spPr/>
      <dgm:t>
        <a:bodyPr/>
        <a:lstStyle/>
        <a:p>
          <a:endParaRPr lang="en-US"/>
        </a:p>
      </dgm:t>
    </dgm:pt>
    <dgm:pt modelId="{AD661194-4A5C-4B71-B8EA-E4521A4BC3CF}">
      <dgm:prSet custT="1"/>
      <dgm:spPr/>
      <dgm:t>
        <a:bodyPr/>
        <a:lstStyle/>
        <a:p>
          <a:r>
            <a:rPr lang="en-US" sz="1700" dirty="0"/>
            <a:t>Regulate</a:t>
          </a:r>
          <a:r>
            <a:rPr lang="en-US" sz="1700" baseline="0" dirty="0"/>
            <a:t> gene transcription</a:t>
          </a:r>
          <a:endParaRPr lang="en-US" sz="1700" dirty="0"/>
        </a:p>
      </dgm:t>
    </dgm:pt>
    <dgm:pt modelId="{581471A6-B0A0-48EE-B910-F0EB1FA66F17}" type="parTrans" cxnId="{2732C5A1-CCF4-4291-9FB9-F4952ADD88C3}">
      <dgm:prSet/>
      <dgm:spPr/>
      <dgm:t>
        <a:bodyPr/>
        <a:lstStyle/>
        <a:p>
          <a:endParaRPr lang="en-US"/>
        </a:p>
      </dgm:t>
    </dgm:pt>
    <dgm:pt modelId="{783B0694-6C9F-4CAA-A4E0-99CC95D6A3F4}" type="sibTrans" cxnId="{2732C5A1-CCF4-4291-9FB9-F4952ADD88C3}">
      <dgm:prSet/>
      <dgm:spPr/>
      <dgm:t>
        <a:bodyPr/>
        <a:lstStyle/>
        <a:p>
          <a:endParaRPr lang="en-US"/>
        </a:p>
      </dgm:t>
    </dgm:pt>
    <dgm:pt modelId="{4D8EFBBD-BDAE-41DC-8FCC-25BA8A518C7B}">
      <dgm:prSet custT="1"/>
      <dgm:spPr/>
      <dgm:t>
        <a:bodyPr/>
        <a:lstStyle/>
        <a:p>
          <a:r>
            <a:rPr lang="en-US" sz="1700" dirty="0"/>
            <a:t>Rapid gene expression</a:t>
          </a:r>
        </a:p>
      </dgm:t>
    </dgm:pt>
    <dgm:pt modelId="{198BC517-D03D-4620-A97F-2EA73B75741C}" type="parTrans" cxnId="{BA68CAD9-59B9-4AE4-BF4A-45AA4D874AAC}">
      <dgm:prSet/>
      <dgm:spPr/>
      <dgm:t>
        <a:bodyPr/>
        <a:lstStyle/>
        <a:p>
          <a:endParaRPr lang="en-US"/>
        </a:p>
      </dgm:t>
    </dgm:pt>
    <dgm:pt modelId="{22B66613-7700-40CD-98BA-E4C420E46EFE}" type="sibTrans" cxnId="{BA68CAD9-59B9-4AE4-BF4A-45AA4D874AAC}">
      <dgm:prSet/>
      <dgm:spPr/>
      <dgm:t>
        <a:bodyPr/>
        <a:lstStyle/>
        <a:p>
          <a:endParaRPr lang="en-US"/>
        </a:p>
      </dgm:t>
    </dgm:pt>
    <dgm:pt modelId="{1B9F9D76-9C20-412C-A913-ABFAE8C56A87}" type="pres">
      <dgm:prSet presAssocID="{F2E42682-6538-4834-B065-E419BF98C714}" presName="linearFlow" presStyleCnt="0">
        <dgm:presLayoutVars>
          <dgm:resizeHandles val="exact"/>
        </dgm:presLayoutVars>
      </dgm:prSet>
      <dgm:spPr/>
    </dgm:pt>
    <dgm:pt modelId="{F4DC118D-FD3E-4648-AA3B-C257A1C90D68}" type="pres">
      <dgm:prSet presAssocID="{66586A52-47CC-40A6-B617-50171F0B135E}" presName="node" presStyleLbl="node1" presStyleIdx="0" presStyleCnt="4">
        <dgm:presLayoutVars>
          <dgm:bulletEnabled val="1"/>
        </dgm:presLayoutVars>
      </dgm:prSet>
      <dgm:spPr/>
    </dgm:pt>
    <dgm:pt modelId="{B1BC0219-3ED7-4F0C-8F22-F6FC4C81AEC6}" type="pres">
      <dgm:prSet presAssocID="{28992199-6901-4117-AB98-771742328755}" presName="sibTrans" presStyleLbl="sibTrans2D1" presStyleIdx="0" presStyleCnt="3"/>
      <dgm:spPr/>
    </dgm:pt>
    <dgm:pt modelId="{9C8FAA75-1285-47C7-98E4-4EDFC46AE573}" type="pres">
      <dgm:prSet presAssocID="{28992199-6901-4117-AB98-771742328755}" presName="connectorText" presStyleLbl="sibTrans2D1" presStyleIdx="0" presStyleCnt="3"/>
      <dgm:spPr/>
    </dgm:pt>
    <dgm:pt modelId="{2C046172-68E5-45FC-A572-1BCB0013083F}" type="pres">
      <dgm:prSet presAssocID="{57087C87-5DB3-4547-B81C-6D50978C06D6}" presName="node" presStyleLbl="node1" presStyleIdx="1" presStyleCnt="4">
        <dgm:presLayoutVars>
          <dgm:bulletEnabled val="1"/>
        </dgm:presLayoutVars>
      </dgm:prSet>
      <dgm:spPr/>
    </dgm:pt>
    <dgm:pt modelId="{EBBC5BB5-ACBC-42CB-85E3-9DECEEC33318}" type="pres">
      <dgm:prSet presAssocID="{128AAF81-114D-4AA7-BDA6-F06421838D88}" presName="sibTrans" presStyleLbl="sibTrans2D1" presStyleIdx="1" presStyleCnt="3"/>
      <dgm:spPr/>
    </dgm:pt>
    <dgm:pt modelId="{E0C93396-0DD9-49D6-8C34-920D783C0728}" type="pres">
      <dgm:prSet presAssocID="{128AAF81-114D-4AA7-BDA6-F06421838D88}" presName="connectorText" presStyleLbl="sibTrans2D1" presStyleIdx="1" presStyleCnt="3"/>
      <dgm:spPr/>
    </dgm:pt>
    <dgm:pt modelId="{FD46D6DC-DFD1-4189-8EAA-820449CFE270}" type="pres">
      <dgm:prSet presAssocID="{AD661194-4A5C-4B71-B8EA-E4521A4BC3CF}" presName="node" presStyleLbl="node1" presStyleIdx="2" presStyleCnt="4">
        <dgm:presLayoutVars>
          <dgm:bulletEnabled val="1"/>
        </dgm:presLayoutVars>
      </dgm:prSet>
      <dgm:spPr/>
    </dgm:pt>
    <dgm:pt modelId="{B6CEE450-D821-4988-9850-96AE44DDEEE2}" type="pres">
      <dgm:prSet presAssocID="{783B0694-6C9F-4CAA-A4E0-99CC95D6A3F4}" presName="sibTrans" presStyleLbl="sibTrans2D1" presStyleIdx="2" presStyleCnt="3"/>
      <dgm:spPr/>
    </dgm:pt>
    <dgm:pt modelId="{9A6DA7D2-8468-4D15-B9AE-A04A59359E19}" type="pres">
      <dgm:prSet presAssocID="{783B0694-6C9F-4CAA-A4E0-99CC95D6A3F4}" presName="connectorText" presStyleLbl="sibTrans2D1" presStyleIdx="2" presStyleCnt="3"/>
      <dgm:spPr/>
    </dgm:pt>
    <dgm:pt modelId="{93A0AC1F-4761-4654-9776-3FBE70ECA02A}" type="pres">
      <dgm:prSet presAssocID="{4D8EFBBD-BDAE-41DC-8FCC-25BA8A518C7B}" presName="node" presStyleLbl="node1" presStyleIdx="3" presStyleCnt="4">
        <dgm:presLayoutVars>
          <dgm:bulletEnabled val="1"/>
        </dgm:presLayoutVars>
      </dgm:prSet>
      <dgm:spPr/>
    </dgm:pt>
  </dgm:ptLst>
  <dgm:cxnLst>
    <dgm:cxn modelId="{4F926F1F-A6D1-4436-B917-2DE778067A34}" srcId="{F2E42682-6538-4834-B065-E419BF98C714}" destId="{57087C87-5DB3-4547-B81C-6D50978C06D6}" srcOrd="1" destOrd="0" parTransId="{D0BEF85B-6DF1-4FC7-A551-EFF86A51648C}" sibTransId="{128AAF81-114D-4AA7-BDA6-F06421838D88}"/>
    <dgm:cxn modelId="{87B45836-99E7-4312-B1CB-BD360FCC86D9}" type="presOf" srcId="{28992199-6901-4117-AB98-771742328755}" destId="{B1BC0219-3ED7-4F0C-8F22-F6FC4C81AEC6}" srcOrd="0" destOrd="0" presId="urn:microsoft.com/office/officeart/2005/8/layout/process2"/>
    <dgm:cxn modelId="{CADD4144-CC10-438C-84CC-994FB94C67FA}" type="presOf" srcId="{F2E42682-6538-4834-B065-E419BF98C714}" destId="{1B9F9D76-9C20-412C-A913-ABFAE8C56A87}" srcOrd="0" destOrd="0" presId="urn:microsoft.com/office/officeart/2005/8/layout/process2"/>
    <dgm:cxn modelId="{B092BA56-3EE4-4C7C-923C-45A40CDA561E}" type="presOf" srcId="{66586A52-47CC-40A6-B617-50171F0B135E}" destId="{F4DC118D-FD3E-4648-AA3B-C257A1C90D68}" srcOrd="0" destOrd="0" presId="urn:microsoft.com/office/officeart/2005/8/layout/process2"/>
    <dgm:cxn modelId="{88DD6284-8FF5-4953-BB14-127441F81F3E}" type="presOf" srcId="{57087C87-5DB3-4547-B81C-6D50978C06D6}" destId="{2C046172-68E5-45FC-A572-1BCB0013083F}" srcOrd="0" destOrd="0" presId="urn:microsoft.com/office/officeart/2005/8/layout/process2"/>
    <dgm:cxn modelId="{9F0B849C-9250-4542-A828-2D2359B50AF6}" srcId="{F2E42682-6538-4834-B065-E419BF98C714}" destId="{66586A52-47CC-40A6-B617-50171F0B135E}" srcOrd="0" destOrd="0" parTransId="{2A67EDF2-DED2-410B-BC4B-C3F8613BC830}" sibTransId="{28992199-6901-4117-AB98-771742328755}"/>
    <dgm:cxn modelId="{2732C5A1-CCF4-4291-9FB9-F4952ADD88C3}" srcId="{F2E42682-6538-4834-B065-E419BF98C714}" destId="{AD661194-4A5C-4B71-B8EA-E4521A4BC3CF}" srcOrd="2" destOrd="0" parTransId="{581471A6-B0A0-48EE-B910-F0EB1FA66F17}" sibTransId="{783B0694-6C9F-4CAA-A4E0-99CC95D6A3F4}"/>
    <dgm:cxn modelId="{66CB5EA5-6628-463C-B20B-81709247213F}" type="presOf" srcId="{28992199-6901-4117-AB98-771742328755}" destId="{9C8FAA75-1285-47C7-98E4-4EDFC46AE573}" srcOrd="1" destOrd="0" presId="urn:microsoft.com/office/officeart/2005/8/layout/process2"/>
    <dgm:cxn modelId="{0C73D0A5-D121-4F56-85D6-1F27CD0E7316}" type="presOf" srcId="{783B0694-6C9F-4CAA-A4E0-99CC95D6A3F4}" destId="{B6CEE450-D821-4988-9850-96AE44DDEEE2}" srcOrd="0" destOrd="0" presId="urn:microsoft.com/office/officeart/2005/8/layout/process2"/>
    <dgm:cxn modelId="{95A718A9-93C3-467B-A1FA-1FE87B57D338}" type="presOf" srcId="{AD661194-4A5C-4B71-B8EA-E4521A4BC3CF}" destId="{FD46D6DC-DFD1-4189-8EAA-820449CFE270}" srcOrd="0" destOrd="0" presId="urn:microsoft.com/office/officeart/2005/8/layout/process2"/>
    <dgm:cxn modelId="{B4AE3FBE-E888-450A-83BC-FE3471D806D4}" type="presOf" srcId="{4D8EFBBD-BDAE-41DC-8FCC-25BA8A518C7B}" destId="{93A0AC1F-4761-4654-9776-3FBE70ECA02A}" srcOrd="0" destOrd="0" presId="urn:microsoft.com/office/officeart/2005/8/layout/process2"/>
    <dgm:cxn modelId="{6E1BFED0-024D-47E1-8811-C8DE2859026C}" type="presOf" srcId="{128AAF81-114D-4AA7-BDA6-F06421838D88}" destId="{EBBC5BB5-ACBC-42CB-85E3-9DECEEC33318}" srcOrd="0" destOrd="0" presId="urn:microsoft.com/office/officeart/2005/8/layout/process2"/>
    <dgm:cxn modelId="{BA68CAD9-59B9-4AE4-BF4A-45AA4D874AAC}" srcId="{F2E42682-6538-4834-B065-E419BF98C714}" destId="{4D8EFBBD-BDAE-41DC-8FCC-25BA8A518C7B}" srcOrd="3" destOrd="0" parTransId="{198BC517-D03D-4620-A97F-2EA73B75741C}" sibTransId="{22B66613-7700-40CD-98BA-E4C420E46EFE}"/>
    <dgm:cxn modelId="{0B2251E4-62BE-4239-9BD2-CC05510259DE}" type="presOf" srcId="{128AAF81-114D-4AA7-BDA6-F06421838D88}" destId="{E0C93396-0DD9-49D6-8C34-920D783C0728}" srcOrd="1" destOrd="0" presId="urn:microsoft.com/office/officeart/2005/8/layout/process2"/>
    <dgm:cxn modelId="{D2ADF6F9-294A-4D1C-A1A9-82F4F8C1888B}" type="presOf" srcId="{783B0694-6C9F-4CAA-A4E0-99CC95D6A3F4}" destId="{9A6DA7D2-8468-4D15-B9AE-A04A59359E19}" srcOrd="1" destOrd="0" presId="urn:microsoft.com/office/officeart/2005/8/layout/process2"/>
    <dgm:cxn modelId="{6719E60A-1A28-47C2-8770-36C9BCBB64D9}" type="presParOf" srcId="{1B9F9D76-9C20-412C-A913-ABFAE8C56A87}" destId="{F4DC118D-FD3E-4648-AA3B-C257A1C90D68}" srcOrd="0" destOrd="0" presId="urn:microsoft.com/office/officeart/2005/8/layout/process2"/>
    <dgm:cxn modelId="{13FF95B5-C3AA-48AF-A16A-46C866F2E3F7}" type="presParOf" srcId="{1B9F9D76-9C20-412C-A913-ABFAE8C56A87}" destId="{B1BC0219-3ED7-4F0C-8F22-F6FC4C81AEC6}" srcOrd="1" destOrd="0" presId="urn:microsoft.com/office/officeart/2005/8/layout/process2"/>
    <dgm:cxn modelId="{65ED2B42-FB60-4FFE-8479-A467521EFEFB}" type="presParOf" srcId="{B1BC0219-3ED7-4F0C-8F22-F6FC4C81AEC6}" destId="{9C8FAA75-1285-47C7-98E4-4EDFC46AE573}" srcOrd="0" destOrd="0" presId="urn:microsoft.com/office/officeart/2005/8/layout/process2"/>
    <dgm:cxn modelId="{3596D959-F593-43A5-AF80-B23E937821AF}" type="presParOf" srcId="{1B9F9D76-9C20-412C-A913-ABFAE8C56A87}" destId="{2C046172-68E5-45FC-A572-1BCB0013083F}" srcOrd="2" destOrd="0" presId="urn:microsoft.com/office/officeart/2005/8/layout/process2"/>
    <dgm:cxn modelId="{636BD748-93C7-4C36-9858-5AF0AA1FF7D4}" type="presParOf" srcId="{1B9F9D76-9C20-412C-A913-ABFAE8C56A87}" destId="{EBBC5BB5-ACBC-42CB-85E3-9DECEEC33318}" srcOrd="3" destOrd="0" presId="urn:microsoft.com/office/officeart/2005/8/layout/process2"/>
    <dgm:cxn modelId="{00A724F4-58DB-4608-A522-F3F94893F2E7}" type="presParOf" srcId="{EBBC5BB5-ACBC-42CB-85E3-9DECEEC33318}" destId="{E0C93396-0DD9-49D6-8C34-920D783C0728}" srcOrd="0" destOrd="0" presId="urn:microsoft.com/office/officeart/2005/8/layout/process2"/>
    <dgm:cxn modelId="{1A45DFCA-90C9-4BC5-854B-276EB4BF7EF9}" type="presParOf" srcId="{1B9F9D76-9C20-412C-A913-ABFAE8C56A87}" destId="{FD46D6DC-DFD1-4189-8EAA-820449CFE270}" srcOrd="4" destOrd="0" presId="urn:microsoft.com/office/officeart/2005/8/layout/process2"/>
    <dgm:cxn modelId="{608294E8-32BC-4EA5-B1BC-CF0F5066FF4B}" type="presParOf" srcId="{1B9F9D76-9C20-412C-A913-ABFAE8C56A87}" destId="{B6CEE450-D821-4988-9850-96AE44DDEEE2}" srcOrd="5" destOrd="0" presId="urn:microsoft.com/office/officeart/2005/8/layout/process2"/>
    <dgm:cxn modelId="{F86B6BBD-7739-46E2-81DE-440E1E19B8C6}" type="presParOf" srcId="{B6CEE450-D821-4988-9850-96AE44DDEEE2}" destId="{9A6DA7D2-8468-4D15-B9AE-A04A59359E19}" srcOrd="0" destOrd="0" presId="urn:microsoft.com/office/officeart/2005/8/layout/process2"/>
    <dgm:cxn modelId="{331912F1-2347-471E-9C7D-B5D514362676}" type="presParOf" srcId="{1B9F9D76-9C20-412C-A913-ABFAE8C56A87}" destId="{93A0AC1F-4761-4654-9776-3FBE70ECA02A}" srcOrd="6" destOrd="0" presId="urn:microsoft.com/office/officeart/2005/8/layout/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C53363D-EFDE-47B5-8DB4-B687441CB1FA}" type="doc">
      <dgm:prSet loTypeId="urn:microsoft.com/office/officeart/2005/8/layout/default" loCatId="list" qsTypeId="urn:microsoft.com/office/officeart/2005/8/quickstyle/simple1" qsCatId="simple" csTypeId="urn:microsoft.com/office/officeart/2005/8/colors/colorful5" csCatId="colorful" phldr="1"/>
      <dgm:spPr/>
      <dgm:t>
        <a:bodyPr/>
        <a:lstStyle/>
        <a:p>
          <a:endParaRPr lang="en-US"/>
        </a:p>
      </dgm:t>
    </dgm:pt>
    <dgm:pt modelId="{A2304CDB-9162-42FC-9882-5110675E1F9C}">
      <dgm:prSet phldrT="[Text]" custT="1"/>
      <dgm:spPr/>
      <dgm:t>
        <a:bodyPr/>
        <a:lstStyle/>
        <a:p>
          <a:r>
            <a:rPr lang="en-US" sz="4000" b="1">
              <a:latin typeface="Myriad Pro" panose="020B0503030403020204" pitchFamily="34" charset="0"/>
            </a:rPr>
            <a:t>E1</a:t>
          </a:r>
        </a:p>
        <a:p>
          <a:r>
            <a:rPr lang="en-US" sz="1600">
              <a:latin typeface="Myriad Pro" panose="020B0503030403020204" pitchFamily="34" charset="0"/>
            </a:rPr>
            <a:t>Lower binding affinity to ER</a:t>
          </a:r>
          <a:r>
            <a:rPr lang="el-GR" sz="1600">
              <a:latin typeface="Myriad Pro" panose="020B0503030403020204" pitchFamily="34" charset="0"/>
            </a:rPr>
            <a:t>α</a:t>
          </a:r>
          <a:r>
            <a:rPr lang="en-US" sz="1600">
              <a:latin typeface="Myriad Pro" panose="020B0503030403020204" pitchFamily="34" charset="0"/>
            </a:rPr>
            <a:t> &amp; ER</a:t>
          </a:r>
          <a:r>
            <a:rPr lang="el-GR" sz="1600">
              <a:latin typeface="Myriad Pro" panose="020B0503030403020204" pitchFamily="34" charset="0"/>
            </a:rPr>
            <a:t>β</a:t>
          </a:r>
          <a:endParaRPr lang="en-US" sz="2800" dirty="0">
            <a:latin typeface="Myriad Pro" panose="020B0503030403020204" pitchFamily="34" charset="0"/>
          </a:endParaRPr>
        </a:p>
      </dgm:t>
    </dgm:pt>
    <dgm:pt modelId="{DED18FF0-6AEB-446A-AF0D-6A0B1D36AC96}" type="parTrans" cxnId="{4F623032-AC65-4D87-9B37-F93F7D073924}">
      <dgm:prSet/>
      <dgm:spPr/>
      <dgm:t>
        <a:bodyPr/>
        <a:lstStyle/>
        <a:p>
          <a:endParaRPr lang="en-US" sz="1600"/>
        </a:p>
      </dgm:t>
    </dgm:pt>
    <dgm:pt modelId="{3B8807AE-7FDD-46DD-90FE-814C01B2589A}" type="sibTrans" cxnId="{4F623032-AC65-4D87-9B37-F93F7D073924}">
      <dgm:prSet/>
      <dgm:spPr/>
      <dgm:t>
        <a:bodyPr/>
        <a:lstStyle/>
        <a:p>
          <a:endParaRPr lang="en-US" sz="1600"/>
        </a:p>
      </dgm:t>
    </dgm:pt>
    <dgm:pt modelId="{1C68445D-4AAA-4C74-8E01-9A369749A318}">
      <dgm:prSet phldrT="[Text]" custT="1"/>
      <dgm:spPr/>
      <dgm:t>
        <a:bodyPr/>
        <a:lstStyle/>
        <a:p>
          <a:r>
            <a:rPr lang="en-US" sz="4000" b="1"/>
            <a:t>E2</a:t>
          </a:r>
        </a:p>
        <a:p>
          <a:r>
            <a:rPr lang="en-US" sz="1600"/>
            <a:t>High affinity to all receptors</a:t>
          </a:r>
          <a:endParaRPr lang="en-US" sz="2000" dirty="0"/>
        </a:p>
      </dgm:t>
    </dgm:pt>
    <dgm:pt modelId="{9C77E010-5856-4C91-9165-5076FB202B17}" type="parTrans" cxnId="{6A956915-5A62-47D6-A447-775D934764B4}">
      <dgm:prSet/>
      <dgm:spPr/>
      <dgm:t>
        <a:bodyPr/>
        <a:lstStyle/>
        <a:p>
          <a:endParaRPr lang="en-US" sz="1600"/>
        </a:p>
      </dgm:t>
    </dgm:pt>
    <dgm:pt modelId="{D5DDD1B3-1452-4A15-9690-146565037B6E}" type="sibTrans" cxnId="{6A956915-5A62-47D6-A447-775D934764B4}">
      <dgm:prSet/>
      <dgm:spPr/>
      <dgm:t>
        <a:bodyPr/>
        <a:lstStyle/>
        <a:p>
          <a:endParaRPr lang="en-US" sz="1600"/>
        </a:p>
      </dgm:t>
    </dgm:pt>
    <dgm:pt modelId="{692BAEDD-52E5-4384-A609-FBE9E2798A19}">
      <dgm:prSet phldrT="[Text]" custT="1"/>
      <dgm:spPr>
        <a:solidFill>
          <a:srgbClr val="7030A0"/>
        </a:solidFill>
      </dgm:spPr>
      <dgm:t>
        <a:bodyPr/>
        <a:lstStyle/>
        <a:p>
          <a:r>
            <a:rPr lang="en-US" sz="4000" b="1" dirty="0"/>
            <a:t>E4</a:t>
          </a:r>
        </a:p>
        <a:p>
          <a:r>
            <a:rPr lang="en-US" sz="1600" dirty="0" err="1"/>
            <a:t>Einds</a:t>
          </a:r>
          <a:r>
            <a:rPr lang="en-US" sz="1600" dirty="0"/>
            <a:t> to both ER</a:t>
          </a:r>
          <a:r>
            <a:rPr lang="el-GR" sz="1600" dirty="0"/>
            <a:t>α</a:t>
          </a:r>
          <a:r>
            <a:rPr lang="en-US" sz="1600" dirty="0"/>
            <a:t> &amp; Er</a:t>
          </a:r>
          <a:r>
            <a:rPr lang="el-GR" sz="1600" dirty="0"/>
            <a:t>β</a:t>
          </a:r>
          <a:r>
            <a:rPr lang="en-US" sz="1600" dirty="0"/>
            <a:t>, but has </a:t>
          </a:r>
          <a:r>
            <a:rPr lang="en-US" sz="1600" b="1" dirty="0"/>
            <a:t>4-5 fold more affinity to ER</a:t>
          </a:r>
          <a:r>
            <a:rPr lang="el-GR" sz="1600" b="1" dirty="0"/>
            <a:t>α</a:t>
          </a:r>
          <a:r>
            <a:rPr lang="en-US" sz="1600" b="1" dirty="0"/>
            <a:t>  than Estradiol (E2)</a:t>
          </a:r>
          <a:endParaRPr lang="en-US" sz="2000" b="1" dirty="0"/>
        </a:p>
      </dgm:t>
    </dgm:pt>
    <dgm:pt modelId="{C03F5679-13FE-425E-B1F3-16B954BD1DA1}" type="parTrans" cxnId="{EFF01EE7-84BF-426C-82EA-8E7C53A2A846}">
      <dgm:prSet/>
      <dgm:spPr/>
      <dgm:t>
        <a:bodyPr/>
        <a:lstStyle/>
        <a:p>
          <a:endParaRPr lang="en-US" sz="1600"/>
        </a:p>
      </dgm:t>
    </dgm:pt>
    <dgm:pt modelId="{4BEE2275-23AB-48A6-B7EC-6D9C2FDE5719}" type="sibTrans" cxnId="{EFF01EE7-84BF-426C-82EA-8E7C53A2A846}">
      <dgm:prSet/>
      <dgm:spPr/>
      <dgm:t>
        <a:bodyPr/>
        <a:lstStyle/>
        <a:p>
          <a:endParaRPr lang="en-US" sz="1600"/>
        </a:p>
      </dgm:t>
    </dgm:pt>
    <dgm:pt modelId="{28EAADF7-225D-4A76-95A1-B66561B0F26B}">
      <dgm:prSet custT="1"/>
      <dgm:spPr/>
      <dgm:t>
        <a:bodyPr/>
        <a:lstStyle/>
        <a:p>
          <a:r>
            <a:rPr lang="en-US" sz="2800"/>
            <a:t> </a:t>
          </a:r>
          <a:r>
            <a:rPr lang="en-US" sz="4000" b="1"/>
            <a:t>E3</a:t>
          </a:r>
          <a:endParaRPr lang="en-US" sz="2400" b="1"/>
        </a:p>
        <a:p>
          <a:r>
            <a:rPr lang="en-US" sz="1600"/>
            <a:t>ERα (14%) and ERβ (21%)</a:t>
          </a:r>
          <a:endParaRPr lang="en-US" sz="2800" dirty="0"/>
        </a:p>
      </dgm:t>
    </dgm:pt>
    <dgm:pt modelId="{CDA406F8-EC40-4B27-BBB3-C9AAF3B5256F}" type="parTrans" cxnId="{7C9F9BBC-62FE-48CB-B89A-23571F3F7623}">
      <dgm:prSet/>
      <dgm:spPr/>
      <dgm:t>
        <a:bodyPr/>
        <a:lstStyle/>
        <a:p>
          <a:endParaRPr lang="en-US" sz="1600"/>
        </a:p>
      </dgm:t>
    </dgm:pt>
    <dgm:pt modelId="{E6D9C14B-9866-40A5-92E9-5E82B55FADB4}" type="sibTrans" cxnId="{7C9F9BBC-62FE-48CB-B89A-23571F3F7623}">
      <dgm:prSet/>
      <dgm:spPr/>
      <dgm:t>
        <a:bodyPr/>
        <a:lstStyle/>
        <a:p>
          <a:endParaRPr lang="en-US" sz="1600"/>
        </a:p>
      </dgm:t>
    </dgm:pt>
    <dgm:pt modelId="{35900F70-C009-4138-B451-4381F2709DFC}" type="pres">
      <dgm:prSet presAssocID="{6C53363D-EFDE-47B5-8DB4-B687441CB1FA}" presName="diagram" presStyleCnt="0">
        <dgm:presLayoutVars>
          <dgm:dir/>
          <dgm:resizeHandles val="exact"/>
        </dgm:presLayoutVars>
      </dgm:prSet>
      <dgm:spPr/>
    </dgm:pt>
    <dgm:pt modelId="{57EA5A41-6032-4046-9D07-D9FC2A49C18A}" type="pres">
      <dgm:prSet presAssocID="{A2304CDB-9162-42FC-9882-5110675E1F9C}" presName="node" presStyleLbl="node1" presStyleIdx="0" presStyleCnt="4">
        <dgm:presLayoutVars>
          <dgm:bulletEnabled val="1"/>
        </dgm:presLayoutVars>
      </dgm:prSet>
      <dgm:spPr/>
    </dgm:pt>
    <dgm:pt modelId="{0D57A1AC-E15F-42B9-899D-EC75B3FBA51E}" type="pres">
      <dgm:prSet presAssocID="{3B8807AE-7FDD-46DD-90FE-814C01B2589A}" presName="sibTrans" presStyleCnt="0"/>
      <dgm:spPr/>
    </dgm:pt>
    <dgm:pt modelId="{EEF0DB4E-FC70-48C1-B3BD-4B9AB39CF482}" type="pres">
      <dgm:prSet presAssocID="{1C68445D-4AAA-4C74-8E01-9A369749A318}" presName="node" presStyleLbl="node1" presStyleIdx="1" presStyleCnt="4">
        <dgm:presLayoutVars>
          <dgm:bulletEnabled val="1"/>
        </dgm:presLayoutVars>
      </dgm:prSet>
      <dgm:spPr/>
    </dgm:pt>
    <dgm:pt modelId="{832E93B5-3843-417A-AA5A-65E3E8516D3C}" type="pres">
      <dgm:prSet presAssocID="{D5DDD1B3-1452-4A15-9690-146565037B6E}" presName="sibTrans" presStyleCnt="0"/>
      <dgm:spPr/>
    </dgm:pt>
    <dgm:pt modelId="{20D68970-52D0-4CCF-A054-9F6CC39C73A3}" type="pres">
      <dgm:prSet presAssocID="{28EAADF7-225D-4A76-95A1-B66561B0F26B}" presName="node" presStyleLbl="node1" presStyleIdx="2" presStyleCnt="4">
        <dgm:presLayoutVars>
          <dgm:bulletEnabled val="1"/>
        </dgm:presLayoutVars>
      </dgm:prSet>
      <dgm:spPr/>
    </dgm:pt>
    <dgm:pt modelId="{555D08ED-575F-4FF3-9D7F-6E7E7298F7A8}" type="pres">
      <dgm:prSet presAssocID="{E6D9C14B-9866-40A5-92E9-5E82B55FADB4}" presName="sibTrans" presStyleCnt="0"/>
      <dgm:spPr/>
    </dgm:pt>
    <dgm:pt modelId="{96B1479C-7780-488E-9E30-8054DD03B88D}" type="pres">
      <dgm:prSet presAssocID="{692BAEDD-52E5-4384-A609-FBE9E2798A19}" presName="node" presStyleLbl="node1" presStyleIdx="3" presStyleCnt="4">
        <dgm:presLayoutVars>
          <dgm:bulletEnabled val="1"/>
        </dgm:presLayoutVars>
      </dgm:prSet>
      <dgm:spPr/>
    </dgm:pt>
  </dgm:ptLst>
  <dgm:cxnLst>
    <dgm:cxn modelId="{6A956915-5A62-47D6-A447-775D934764B4}" srcId="{6C53363D-EFDE-47B5-8DB4-B687441CB1FA}" destId="{1C68445D-4AAA-4C74-8E01-9A369749A318}" srcOrd="1" destOrd="0" parTransId="{9C77E010-5856-4C91-9165-5076FB202B17}" sibTransId="{D5DDD1B3-1452-4A15-9690-146565037B6E}"/>
    <dgm:cxn modelId="{4F623032-AC65-4D87-9B37-F93F7D073924}" srcId="{6C53363D-EFDE-47B5-8DB4-B687441CB1FA}" destId="{A2304CDB-9162-42FC-9882-5110675E1F9C}" srcOrd="0" destOrd="0" parTransId="{DED18FF0-6AEB-446A-AF0D-6A0B1D36AC96}" sibTransId="{3B8807AE-7FDD-46DD-90FE-814C01B2589A}"/>
    <dgm:cxn modelId="{85A10C3B-B053-4B4D-8C03-F27A21B34762}" type="presOf" srcId="{6C53363D-EFDE-47B5-8DB4-B687441CB1FA}" destId="{35900F70-C009-4138-B451-4381F2709DFC}" srcOrd="0" destOrd="0" presId="urn:microsoft.com/office/officeart/2005/8/layout/default"/>
    <dgm:cxn modelId="{4054B44E-6BD1-4D69-BEA2-C20453B7FFA5}" type="presOf" srcId="{A2304CDB-9162-42FC-9882-5110675E1F9C}" destId="{57EA5A41-6032-4046-9D07-D9FC2A49C18A}" srcOrd="0" destOrd="0" presId="urn:microsoft.com/office/officeart/2005/8/layout/default"/>
    <dgm:cxn modelId="{EA2FC290-ED53-415D-9145-F7E33CABA9C9}" type="presOf" srcId="{1C68445D-4AAA-4C74-8E01-9A369749A318}" destId="{EEF0DB4E-FC70-48C1-B3BD-4B9AB39CF482}" srcOrd="0" destOrd="0" presId="urn:microsoft.com/office/officeart/2005/8/layout/default"/>
    <dgm:cxn modelId="{45E9C892-2328-472E-98E4-7D216E483C59}" type="presOf" srcId="{28EAADF7-225D-4A76-95A1-B66561B0F26B}" destId="{20D68970-52D0-4CCF-A054-9F6CC39C73A3}" srcOrd="0" destOrd="0" presId="urn:microsoft.com/office/officeart/2005/8/layout/default"/>
    <dgm:cxn modelId="{7C9F9BBC-62FE-48CB-B89A-23571F3F7623}" srcId="{6C53363D-EFDE-47B5-8DB4-B687441CB1FA}" destId="{28EAADF7-225D-4A76-95A1-B66561B0F26B}" srcOrd="2" destOrd="0" parTransId="{CDA406F8-EC40-4B27-BBB3-C9AAF3B5256F}" sibTransId="{E6D9C14B-9866-40A5-92E9-5E82B55FADB4}"/>
    <dgm:cxn modelId="{CF0038CB-3020-4C1C-AA7C-2EC84E7BAFED}" type="presOf" srcId="{692BAEDD-52E5-4384-A609-FBE9E2798A19}" destId="{96B1479C-7780-488E-9E30-8054DD03B88D}" srcOrd="0" destOrd="0" presId="urn:microsoft.com/office/officeart/2005/8/layout/default"/>
    <dgm:cxn modelId="{EFF01EE7-84BF-426C-82EA-8E7C53A2A846}" srcId="{6C53363D-EFDE-47B5-8DB4-B687441CB1FA}" destId="{692BAEDD-52E5-4384-A609-FBE9E2798A19}" srcOrd="3" destOrd="0" parTransId="{C03F5679-13FE-425E-B1F3-16B954BD1DA1}" sibTransId="{4BEE2275-23AB-48A6-B7EC-6D9C2FDE5719}"/>
    <dgm:cxn modelId="{98C11BEA-390D-48CF-A67C-06E64CBF3CBA}" type="presParOf" srcId="{35900F70-C009-4138-B451-4381F2709DFC}" destId="{57EA5A41-6032-4046-9D07-D9FC2A49C18A}" srcOrd="0" destOrd="0" presId="urn:microsoft.com/office/officeart/2005/8/layout/default"/>
    <dgm:cxn modelId="{9D927C0D-080D-43CD-AD86-ABC1111EFEB4}" type="presParOf" srcId="{35900F70-C009-4138-B451-4381F2709DFC}" destId="{0D57A1AC-E15F-42B9-899D-EC75B3FBA51E}" srcOrd="1" destOrd="0" presId="urn:microsoft.com/office/officeart/2005/8/layout/default"/>
    <dgm:cxn modelId="{28921857-64B4-43E7-91E8-3F3910389033}" type="presParOf" srcId="{35900F70-C009-4138-B451-4381F2709DFC}" destId="{EEF0DB4E-FC70-48C1-B3BD-4B9AB39CF482}" srcOrd="2" destOrd="0" presId="urn:microsoft.com/office/officeart/2005/8/layout/default"/>
    <dgm:cxn modelId="{3C914226-E2E6-4277-AE31-A081E852FBDA}" type="presParOf" srcId="{35900F70-C009-4138-B451-4381F2709DFC}" destId="{832E93B5-3843-417A-AA5A-65E3E8516D3C}" srcOrd="3" destOrd="0" presId="urn:microsoft.com/office/officeart/2005/8/layout/default"/>
    <dgm:cxn modelId="{0A3BCE14-4004-4D81-9E95-7857A61954B8}" type="presParOf" srcId="{35900F70-C009-4138-B451-4381F2709DFC}" destId="{20D68970-52D0-4CCF-A054-9F6CC39C73A3}" srcOrd="4" destOrd="0" presId="urn:microsoft.com/office/officeart/2005/8/layout/default"/>
    <dgm:cxn modelId="{38AB905A-3268-4B49-9FC8-E26EA1163F2E}" type="presParOf" srcId="{35900F70-C009-4138-B451-4381F2709DFC}" destId="{555D08ED-575F-4FF3-9D7F-6E7E7298F7A8}" srcOrd="5" destOrd="0" presId="urn:microsoft.com/office/officeart/2005/8/layout/default"/>
    <dgm:cxn modelId="{BBA49508-B277-4AA1-A412-6C25E5A1AF89}" type="presParOf" srcId="{35900F70-C009-4138-B451-4381F2709DFC}" destId="{96B1479C-7780-488E-9E30-8054DD03B88D}" srcOrd="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8052E0B-CFBC-4FAD-BA27-DB02DF0C8AA1}" type="doc">
      <dgm:prSet loTypeId="urn:microsoft.com/office/officeart/2005/8/layout/hList2" loCatId="list" qsTypeId="urn:microsoft.com/office/officeart/2005/8/quickstyle/simple1" qsCatId="simple" csTypeId="urn:microsoft.com/office/officeart/2005/8/colors/colorful5" csCatId="colorful" phldr="1"/>
      <dgm:spPr/>
      <dgm:t>
        <a:bodyPr/>
        <a:lstStyle/>
        <a:p>
          <a:endParaRPr lang="en-US"/>
        </a:p>
      </dgm:t>
    </dgm:pt>
    <dgm:pt modelId="{4BEADC56-B029-4248-B409-5385ED56ABB7}">
      <dgm:prSet phldrT="[Text]"/>
      <dgm:spPr/>
      <dgm:t>
        <a:bodyPr/>
        <a:lstStyle/>
        <a:p>
          <a:r>
            <a:rPr lang="en-US" b="1" dirty="0"/>
            <a:t>BREAST</a:t>
          </a:r>
        </a:p>
      </dgm:t>
    </dgm:pt>
    <dgm:pt modelId="{D228076B-D34E-4355-ACA7-BCC477D00C06}" type="parTrans" cxnId="{692A3B2C-1E81-4FFC-9CBD-CC70C1F476B8}">
      <dgm:prSet/>
      <dgm:spPr/>
      <dgm:t>
        <a:bodyPr/>
        <a:lstStyle/>
        <a:p>
          <a:endParaRPr lang="en-US"/>
        </a:p>
      </dgm:t>
    </dgm:pt>
    <dgm:pt modelId="{B00323F7-31AC-4C49-8659-B75B5F86C3F2}" type="sibTrans" cxnId="{692A3B2C-1E81-4FFC-9CBD-CC70C1F476B8}">
      <dgm:prSet/>
      <dgm:spPr/>
      <dgm:t>
        <a:bodyPr/>
        <a:lstStyle/>
        <a:p>
          <a:endParaRPr lang="en-US"/>
        </a:p>
      </dgm:t>
    </dgm:pt>
    <dgm:pt modelId="{2CE48D29-9456-4E13-82BE-E2813D95596D}">
      <dgm:prSet phldrT="[Text]"/>
      <dgm:spPr/>
      <dgm:t>
        <a:bodyPr/>
        <a:lstStyle/>
        <a:p>
          <a:r>
            <a:rPr lang="en-US" dirty="0"/>
            <a:t>Development of breast tissue during puberty</a:t>
          </a:r>
        </a:p>
      </dgm:t>
    </dgm:pt>
    <dgm:pt modelId="{FBC5444B-4C3A-4DA7-84E9-1E9531B26BE3}" type="parTrans" cxnId="{8284440C-18FD-4145-9F29-9EF961D46758}">
      <dgm:prSet/>
      <dgm:spPr/>
      <dgm:t>
        <a:bodyPr/>
        <a:lstStyle/>
        <a:p>
          <a:endParaRPr lang="en-US"/>
        </a:p>
      </dgm:t>
    </dgm:pt>
    <dgm:pt modelId="{7824F84E-56BF-46DB-9275-D7813504FD2E}" type="sibTrans" cxnId="{8284440C-18FD-4145-9F29-9EF961D46758}">
      <dgm:prSet/>
      <dgm:spPr/>
      <dgm:t>
        <a:bodyPr/>
        <a:lstStyle/>
        <a:p>
          <a:endParaRPr lang="en-US"/>
        </a:p>
      </dgm:t>
    </dgm:pt>
    <dgm:pt modelId="{236B9B70-0ED6-488B-9577-AA11D73D40DB}">
      <dgm:prSet phldrT="[Text]"/>
      <dgm:spPr/>
      <dgm:t>
        <a:bodyPr/>
        <a:lstStyle/>
        <a:p>
          <a:r>
            <a:rPr lang="en-US" b="1" dirty="0"/>
            <a:t>UTERUS</a:t>
          </a:r>
        </a:p>
      </dgm:t>
    </dgm:pt>
    <dgm:pt modelId="{1731A3FA-CFC2-4665-89FB-9E191641C34C}" type="parTrans" cxnId="{78572967-76E7-4647-9CA9-B26715DBEE96}">
      <dgm:prSet/>
      <dgm:spPr/>
      <dgm:t>
        <a:bodyPr/>
        <a:lstStyle/>
        <a:p>
          <a:endParaRPr lang="en-US"/>
        </a:p>
      </dgm:t>
    </dgm:pt>
    <dgm:pt modelId="{F716C0C1-FCBA-461C-BD2F-89CA4BA6C444}" type="sibTrans" cxnId="{78572967-76E7-4647-9CA9-B26715DBEE96}">
      <dgm:prSet/>
      <dgm:spPr/>
      <dgm:t>
        <a:bodyPr/>
        <a:lstStyle/>
        <a:p>
          <a:endParaRPr lang="en-US"/>
        </a:p>
      </dgm:t>
    </dgm:pt>
    <dgm:pt modelId="{D438A644-71FC-4DAA-AFC1-E223A79DACF7}">
      <dgm:prSet phldrT="[Text]"/>
      <dgm:spPr/>
      <dgm:t>
        <a:bodyPr/>
        <a:lstStyle/>
        <a:p>
          <a:r>
            <a:rPr lang="en-US"/>
            <a:t>Thickening of endometrial lining during follicular phase of menstrual cycle</a:t>
          </a:r>
          <a:endParaRPr lang="en-US" dirty="0"/>
        </a:p>
      </dgm:t>
    </dgm:pt>
    <dgm:pt modelId="{1849CDB9-4ECB-46AD-A4FC-94F2D4F4506E}" type="parTrans" cxnId="{B09DD4DA-7BB7-477D-A257-2861730640A5}">
      <dgm:prSet/>
      <dgm:spPr/>
      <dgm:t>
        <a:bodyPr/>
        <a:lstStyle/>
        <a:p>
          <a:endParaRPr lang="en-US"/>
        </a:p>
      </dgm:t>
    </dgm:pt>
    <dgm:pt modelId="{351F8657-58D1-4CC0-AA56-7228713CE830}" type="sibTrans" cxnId="{B09DD4DA-7BB7-477D-A257-2861730640A5}">
      <dgm:prSet/>
      <dgm:spPr/>
      <dgm:t>
        <a:bodyPr/>
        <a:lstStyle/>
        <a:p>
          <a:endParaRPr lang="en-US"/>
        </a:p>
      </dgm:t>
    </dgm:pt>
    <dgm:pt modelId="{49702F56-640E-4E81-A311-75B60F7CA9FB}">
      <dgm:prSet phldrT="[Text]"/>
      <dgm:spPr/>
      <dgm:t>
        <a:bodyPr/>
        <a:lstStyle/>
        <a:p>
          <a:r>
            <a:rPr lang="en-US" b="1" dirty="0"/>
            <a:t>VAGINA</a:t>
          </a:r>
        </a:p>
      </dgm:t>
    </dgm:pt>
    <dgm:pt modelId="{4BDF32A9-7B0F-4C6F-99CA-15D10ED337F5}" type="parTrans" cxnId="{56CBE54F-0D9E-482F-904F-0D17CA100E85}">
      <dgm:prSet/>
      <dgm:spPr/>
      <dgm:t>
        <a:bodyPr/>
        <a:lstStyle/>
        <a:p>
          <a:endParaRPr lang="en-US"/>
        </a:p>
      </dgm:t>
    </dgm:pt>
    <dgm:pt modelId="{02ECB7AA-539D-4914-9B55-73D587DB45B4}" type="sibTrans" cxnId="{56CBE54F-0D9E-482F-904F-0D17CA100E85}">
      <dgm:prSet/>
      <dgm:spPr/>
      <dgm:t>
        <a:bodyPr/>
        <a:lstStyle/>
        <a:p>
          <a:endParaRPr lang="en-US"/>
        </a:p>
      </dgm:t>
    </dgm:pt>
    <dgm:pt modelId="{19FFBEB2-DFE5-431D-BB27-5FC0E0B93DE2}">
      <dgm:prSet phldrT="[Text]" custT="1"/>
      <dgm:spPr/>
      <dgm:t>
        <a:bodyPr/>
        <a:lstStyle/>
        <a:p>
          <a:r>
            <a:rPr lang="en-US" sz="1600"/>
            <a:t>Supports &amp; maintains the epithelial mucosa cells of vagina &amp; vulva</a:t>
          </a:r>
          <a:endParaRPr lang="en-US" sz="1600" dirty="0"/>
        </a:p>
      </dgm:t>
    </dgm:pt>
    <dgm:pt modelId="{C01D8CE8-E0E2-43E8-96EA-A51848314023}" type="parTrans" cxnId="{6D569A62-0DD0-4ACA-B8D6-65F3FD6D7673}">
      <dgm:prSet/>
      <dgm:spPr/>
      <dgm:t>
        <a:bodyPr/>
        <a:lstStyle/>
        <a:p>
          <a:endParaRPr lang="en-US"/>
        </a:p>
      </dgm:t>
    </dgm:pt>
    <dgm:pt modelId="{39BE734F-20F1-41DE-8557-5E716961790C}" type="sibTrans" cxnId="{6D569A62-0DD0-4ACA-B8D6-65F3FD6D7673}">
      <dgm:prSet/>
      <dgm:spPr/>
      <dgm:t>
        <a:bodyPr/>
        <a:lstStyle/>
        <a:p>
          <a:endParaRPr lang="en-US"/>
        </a:p>
      </dgm:t>
    </dgm:pt>
    <dgm:pt modelId="{19D5D3B1-9277-4108-A917-E8A49A3E2C09}">
      <dgm:prSet/>
      <dgm:spPr/>
      <dgm:t>
        <a:bodyPr/>
        <a:lstStyle/>
        <a:p>
          <a:r>
            <a:rPr lang="en-US"/>
            <a:t>Development of mammary ducts during pregnancy, functions to secrete breast milk in postpartum lactation</a:t>
          </a:r>
          <a:endParaRPr lang="en-US" dirty="0"/>
        </a:p>
      </dgm:t>
    </dgm:pt>
    <dgm:pt modelId="{0A0A30A6-86B9-4182-9901-08F54A470F40}" type="parTrans" cxnId="{071526C7-825E-4C98-BBCE-86E400454B87}">
      <dgm:prSet/>
      <dgm:spPr/>
      <dgm:t>
        <a:bodyPr/>
        <a:lstStyle/>
        <a:p>
          <a:endParaRPr lang="en-US"/>
        </a:p>
      </dgm:t>
    </dgm:pt>
    <dgm:pt modelId="{EC0E393C-50CB-4CD5-942B-DA403BFF47C8}" type="sibTrans" cxnId="{071526C7-825E-4C98-BBCE-86E400454B87}">
      <dgm:prSet/>
      <dgm:spPr/>
      <dgm:t>
        <a:bodyPr/>
        <a:lstStyle/>
        <a:p>
          <a:endParaRPr lang="en-US"/>
        </a:p>
      </dgm:t>
    </dgm:pt>
    <dgm:pt modelId="{99A1EAC2-69E8-4FDC-9A5F-E35E527EC61C}">
      <dgm:prSet custT="1"/>
      <dgm:spPr/>
      <dgm:t>
        <a:bodyPr/>
        <a:lstStyle/>
        <a:p>
          <a:r>
            <a:rPr lang="en-US" sz="1600"/>
            <a:t>In absence of estrogen vaginal lining becomes thin &amp; presents symptoms of dryness (Vulvovaginal atrophy)</a:t>
          </a:r>
          <a:endParaRPr lang="en-US" sz="1600" dirty="0"/>
        </a:p>
      </dgm:t>
    </dgm:pt>
    <dgm:pt modelId="{5FA1808A-9A17-4FE3-8346-7FB56E315D60}" type="parTrans" cxnId="{3DEBD1FD-75EA-4149-B7C7-091D03A3FF24}">
      <dgm:prSet/>
      <dgm:spPr/>
      <dgm:t>
        <a:bodyPr/>
        <a:lstStyle/>
        <a:p>
          <a:endParaRPr lang="en-US"/>
        </a:p>
      </dgm:t>
    </dgm:pt>
    <dgm:pt modelId="{E088FC2D-6223-438E-916C-2C0770980CF8}" type="sibTrans" cxnId="{3DEBD1FD-75EA-4149-B7C7-091D03A3FF24}">
      <dgm:prSet/>
      <dgm:spPr/>
      <dgm:t>
        <a:bodyPr/>
        <a:lstStyle/>
        <a:p>
          <a:endParaRPr lang="en-US"/>
        </a:p>
      </dgm:t>
    </dgm:pt>
    <dgm:pt modelId="{12C38A85-824A-4967-854A-8EE6AA5B94FF}" type="pres">
      <dgm:prSet presAssocID="{18052E0B-CFBC-4FAD-BA27-DB02DF0C8AA1}" presName="linearFlow" presStyleCnt="0">
        <dgm:presLayoutVars>
          <dgm:dir/>
          <dgm:animLvl val="lvl"/>
          <dgm:resizeHandles/>
        </dgm:presLayoutVars>
      </dgm:prSet>
      <dgm:spPr/>
    </dgm:pt>
    <dgm:pt modelId="{FC0CE17F-B2EE-4489-9338-81190B0A0BBF}" type="pres">
      <dgm:prSet presAssocID="{4BEADC56-B029-4248-B409-5385ED56ABB7}" presName="compositeNode" presStyleCnt="0">
        <dgm:presLayoutVars>
          <dgm:bulletEnabled val="1"/>
        </dgm:presLayoutVars>
      </dgm:prSet>
      <dgm:spPr/>
    </dgm:pt>
    <dgm:pt modelId="{A66C93B8-36FA-459F-AB9F-8BCE30D74D57}" type="pres">
      <dgm:prSet presAssocID="{4BEADC56-B029-4248-B409-5385ED56ABB7}" presName="image"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t="-12000" b="-12000"/>
          </a:stretch>
        </a:blipFill>
      </dgm:spPr>
    </dgm:pt>
    <dgm:pt modelId="{FC61F1B9-B864-424F-8ED6-8C731823DF77}" type="pres">
      <dgm:prSet presAssocID="{4BEADC56-B029-4248-B409-5385ED56ABB7}" presName="childNode" presStyleLbl="node1" presStyleIdx="0" presStyleCnt="3">
        <dgm:presLayoutVars>
          <dgm:bulletEnabled val="1"/>
        </dgm:presLayoutVars>
      </dgm:prSet>
      <dgm:spPr/>
    </dgm:pt>
    <dgm:pt modelId="{5BBFAB3A-D1B2-48BA-B1E8-4559AAF03201}" type="pres">
      <dgm:prSet presAssocID="{4BEADC56-B029-4248-B409-5385ED56ABB7}" presName="parentNode" presStyleLbl="revTx" presStyleIdx="0" presStyleCnt="3">
        <dgm:presLayoutVars>
          <dgm:chMax val="0"/>
          <dgm:bulletEnabled val="1"/>
        </dgm:presLayoutVars>
      </dgm:prSet>
      <dgm:spPr/>
    </dgm:pt>
    <dgm:pt modelId="{1C51CADA-B75A-40E0-8C63-0111362907DA}" type="pres">
      <dgm:prSet presAssocID="{B00323F7-31AC-4C49-8659-B75B5F86C3F2}" presName="sibTrans" presStyleCnt="0"/>
      <dgm:spPr/>
    </dgm:pt>
    <dgm:pt modelId="{0B2EDA41-D4B2-4ECF-BE2F-07FBF424C565}" type="pres">
      <dgm:prSet presAssocID="{236B9B70-0ED6-488B-9577-AA11D73D40DB}" presName="compositeNode" presStyleCnt="0">
        <dgm:presLayoutVars>
          <dgm:bulletEnabled val="1"/>
        </dgm:presLayoutVars>
      </dgm:prSet>
      <dgm:spPr/>
    </dgm:pt>
    <dgm:pt modelId="{EE70C46D-AB11-4C61-896A-0AACABBF6AE6}" type="pres">
      <dgm:prSet presAssocID="{236B9B70-0ED6-488B-9577-AA11D73D40DB}" presName="image" presStyleLbl="fgImgPlace1" presStyleIdx="1" presStyleCnt="3"/>
      <dgm:spPr>
        <a:blipFill rotWithShape="1">
          <a:blip xmlns:r="http://schemas.openxmlformats.org/officeDocument/2006/relationships" r:embed="rId2"/>
          <a:srcRect/>
          <a:stretch>
            <a:fillRect/>
          </a:stretch>
        </a:blipFill>
      </dgm:spPr>
    </dgm:pt>
    <dgm:pt modelId="{58249A3A-23BA-4D73-B33C-77274C5F3F88}" type="pres">
      <dgm:prSet presAssocID="{236B9B70-0ED6-488B-9577-AA11D73D40DB}" presName="childNode" presStyleLbl="node1" presStyleIdx="1" presStyleCnt="3">
        <dgm:presLayoutVars>
          <dgm:bulletEnabled val="1"/>
        </dgm:presLayoutVars>
      </dgm:prSet>
      <dgm:spPr/>
    </dgm:pt>
    <dgm:pt modelId="{625FAE36-38F9-4F33-9E0E-2076E2379447}" type="pres">
      <dgm:prSet presAssocID="{236B9B70-0ED6-488B-9577-AA11D73D40DB}" presName="parentNode" presStyleLbl="revTx" presStyleIdx="1" presStyleCnt="3">
        <dgm:presLayoutVars>
          <dgm:chMax val="0"/>
          <dgm:bulletEnabled val="1"/>
        </dgm:presLayoutVars>
      </dgm:prSet>
      <dgm:spPr/>
    </dgm:pt>
    <dgm:pt modelId="{F4072E9D-C6B3-4EC6-A0A1-D769A459518F}" type="pres">
      <dgm:prSet presAssocID="{F716C0C1-FCBA-461C-BD2F-89CA4BA6C444}" presName="sibTrans" presStyleCnt="0"/>
      <dgm:spPr/>
    </dgm:pt>
    <dgm:pt modelId="{2AF58D3C-E3B3-4305-BF88-445B2FEBF547}" type="pres">
      <dgm:prSet presAssocID="{49702F56-640E-4E81-A311-75B60F7CA9FB}" presName="compositeNode" presStyleCnt="0">
        <dgm:presLayoutVars>
          <dgm:bulletEnabled val="1"/>
        </dgm:presLayoutVars>
      </dgm:prSet>
      <dgm:spPr/>
    </dgm:pt>
    <dgm:pt modelId="{C7F3D639-B1A2-4EAA-8292-540402BCEC3F}" type="pres">
      <dgm:prSet presAssocID="{49702F56-640E-4E81-A311-75B60F7CA9FB}" presName="image" presStyleLbl="fgImgPlace1" presStyleIdx="2" presStyleCnt="3"/>
      <dgm:spPr>
        <a:blipFill rotWithShape="1">
          <a:blip xmlns:r="http://schemas.openxmlformats.org/officeDocument/2006/relationships" r:embed="rId3"/>
          <a:srcRect/>
          <a:stretch>
            <a:fillRect/>
          </a:stretch>
        </a:blipFill>
      </dgm:spPr>
    </dgm:pt>
    <dgm:pt modelId="{EEA52026-A50D-4CEB-B3C0-1BE64F8A315F}" type="pres">
      <dgm:prSet presAssocID="{49702F56-640E-4E81-A311-75B60F7CA9FB}" presName="childNode" presStyleLbl="node1" presStyleIdx="2" presStyleCnt="3">
        <dgm:presLayoutVars>
          <dgm:bulletEnabled val="1"/>
        </dgm:presLayoutVars>
      </dgm:prSet>
      <dgm:spPr/>
    </dgm:pt>
    <dgm:pt modelId="{C8462BED-0713-452A-991A-E613D8F0AA9D}" type="pres">
      <dgm:prSet presAssocID="{49702F56-640E-4E81-A311-75B60F7CA9FB}" presName="parentNode" presStyleLbl="revTx" presStyleIdx="2" presStyleCnt="3">
        <dgm:presLayoutVars>
          <dgm:chMax val="0"/>
          <dgm:bulletEnabled val="1"/>
        </dgm:presLayoutVars>
      </dgm:prSet>
      <dgm:spPr/>
    </dgm:pt>
  </dgm:ptLst>
  <dgm:cxnLst>
    <dgm:cxn modelId="{8284440C-18FD-4145-9F29-9EF961D46758}" srcId="{4BEADC56-B029-4248-B409-5385ED56ABB7}" destId="{2CE48D29-9456-4E13-82BE-E2813D95596D}" srcOrd="0" destOrd="0" parTransId="{FBC5444B-4C3A-4DA7-84E9-1E9531B26BE3}" sibTransId="{7824F84E-56BF-46DB-9275-D7813504FD2E}"/>
    <dgm:cxn modelId="{171CB414-CA00-46E6-A7BE-FBAA967AC226}" type="presOf" srcId="{99A1EAC2-69E8-4FDC-9A5F-E35E527EC61C}" destId="{EEA52026-A50D-4CEB-B3C0-1BE64F8A315F}" srcOrd="0" destOrd="1" presId="urn:microsoft.com/office/officeart/2005/8/layout/hList2"/>
    <dgm:cxn modelId="{692A3B2C-1E81-4FFC-9CBD-CC70C1F476B8}" srcId="{18052E0B-CFBC-4FAD-BA27-DB02DF0C8AA1}" destId="{4BEADC56-B029-4248-B409-5385ED56ABB7}" srcOrd="0" destOrd="0" parTransId="{D228076B-D34E-4355-ACA7-BCC477D00C06}" sibTransId="{B00323F7-31AC-4C49-8659-B75B5F86C3F2}"/>
    <dgm:cxn modelId="{9451A83C-313E-4086-9975-4B8834C6041A}" type="presOf" srcId="{2CE48D29-9456-4E13-82BE-E2813D95596D}" destId="{FC61F1B9-B864-424F-8ED6-8C731823DF77}" srcOrd="0" destOrd="0" presId="urn:microsoft.com/office/officeart/2005/8/layout/hList2"/>
    <dgm:cxn modelId="{6D569A62-0DD0-4ACA-B8D6-65F3FD6D7673}" srcId="{49702F56-640E-4E81-A311-75B60F7CA9FB}" destId="{19FFBEB2-DFE5-431D-BB27-5FC0E0B93DE2}" srcOrd="0" destOrd="0" parTransId="{C01D8CE8-E0E2-43E8-96EA-A51848314023}" sibTransId="{39BE734F-20F1-41DE-8557-5E716961790C}"/>
    <dgm:cxn modelId="{F3174243-1847-46F2-BE78-F638ADB683AD}" type="presOf" srcId="{236B9B70-0ED6-488B-9577-AA11D73D40DB}" destId="{625FAE36-38F9-4F33-9E0E-2076E2379447}" srcOrd="0" destOrd="0" presId="urn:microsoft.com/office/officeart/2005/8/layout/hList2"/>
    <dgm:cxn modelId="{78572967-76E7-4647-9CA9-B26715DBEE96}" srcId="{18052E0B-CFBC-4FAD-BA27-DB02DF0C8AA1}" destId="{236B9B70-0ED6-488B-9577-AA11D73D40DB}" srcOrd="1" destOrd="0" parTransId="{1731A3FA-CFC2-4665-89FB-9E191641C34C}" sibTransId="{F716C0C1-FCBA-461C-BD2F-89CA4BA6C444}"/>
    <dgm:cxn modelId="{56CBE54F-0D9E-482F-904F-0D17CA100E85}" srcId="{18052E0B-CFBC-4FAD-BA27-DB02DF0C8AA1}" destId="{49702F56-640E-4E81-A311-75B60F7CA9FB}" srcOrd="2" destOrd="0" parTransId="{4BDF32A9-7B0F-4C6F-99CA-15D10ED337F5}" sibTransId="{02ECB7AA-539D-4914-9B55-73D587DB45B4}"/>
    <dgm:cxn modelId="{8E4B7872-0A3B-467A-B8FD-30A87B1F0CF8}" type="presOf" srcId="{19FFBEB2-DFE5-431D-BB27-5FC0E0B93DE2}" destId="{EEA52026-A50D-4CEB-B3C0-1BE64F8A315F}" srcOrd="0" destOrd="0" presId="urn:microsoft.com/office/officeart/2005/8/layout/hList2"/>
    <dgm:cxn modelId="{D51B2A78-1662-4F34-91D6-159012968797}" type="presOf" srcId="{49702F56-640E-4E81-A311-75B60F7CA9FB}" destId="{C8462BED-0713-452A-991A-E613D8F0AA9D}" srcOrd="0" destOrd="0" presId="urn:microsoft.com/office/officeart/2005/8/layout/hList2"/>
    <dgm:cxn modelId="{33318FB7-ECC7-475E-9EDC-2462B31EF8AE}" type="presOf" srcId="{19D5D3B1-9277-4108-A917-E8A49A3E2C09}" destId="{FC61F1B9-B864-424F-8ED6-8C731823DF77}" srcOrd="0" destOrd="1" presId="urn:microsoft.com/office/officeart/2005/8/layout/hList2"/>
    <dgm:cxn modelId="{F9B940BA-91ED-4D57-8E2C-B4CE2457C3A1}" type="presOf" srcId="{18052E0B-CFBC-4FAD-BA27-DB02DF0C8AA1}" destId="{12C38A85-824A-4967-854A-8EE6AA5B94FF}" srcOrd="0" destOrd="0" presId="urn:microsoft.com/office/officeart/2005/8/layout/hList2"/>
    <dgm:cxn modelId="{0FBAFBBA-A0D9-41D2-9926-BC58389BD227}" type="presOf" srcId="{D438A644-71FC-4DAA-AFC1-E223A79DACF7}" destId="{58249A3A-23BA-4D73-B33C-77274C5F3F88}" srcOrd="0" destOrd="0" presId="urn:microsoft.com/office/officeart/2005/8/layout/hList2"/>
    <dgm:cxn modelId="{071526C7-825E-4C98-BBCE-86E400454B87}" srcId="{4BEADC56-B029-4248-B409-5385ED56ABB7}" destId="{19D5D3B1-9277-4108-A917-E8A49A3E2C09}" srcOrd="1" destOrd="0" parTransId="{0A0A30A6-86B9-4182-9901-08F54A470F40}" sibTransId="{EC0E393C-50CB-4CD5-942B-DA403BFF47C8}"/>
    <dgm:cxn modelId="{B09DD4DA-7BB7-477D-A257-2861730640A5}" srcId="{236B9B70-0ED6-488B-9577-AA11D73D40DB}" destId="{D438A644-71FC-4DAA-AFC1-E223A79DACF7}" srcOrd="0" destOrd="0" parTransId="{1849CDB9-4ECB-46AD-A4FC-94F2D4F4506E}" sibTransId="{351F8657-58D1-4CC0-AA56-7228713CE830}"/>
    <dgm:cxn modelId="{0D9DEEF3-E7DC-441F-9046-5C7080A68FF2}" type="presOf" srcId="{4BEADC56-B029-4248-B409-5385ED56ABB7}" destId="{5BBFAB3A-D1B2-48BA-B1E8-4559AAF03201}" srcOrd="0" destOrd="0" presId="urn:microsoft.com/office/officeart/2005/8/layout/hList2"/>
    <dgm:cxn modelId="{3DEBD1FD-75EA-4149-B7C7-091D03A3FF24}" srcId="{49702F56-640E-4E81-A311-75B60F7CA9FB}" destId="{99A1EAC2-69E8-4FDC-9A5F-E35E527EC61C}" srcOrd="1" destOrd="0" parTransId="{5FA1808A-9A17-4FE3-8346-7FB56E315D60}" sibTransId="{E088FC2D-6223-438E-916C-2C0770980CF8}"/>
    <dgm:cxn modelId="{817DBE5B-6545-4359-9BF0-4D855FF7686B}" type="presParOf" srcId="{12C38A85-824A-4967-854A-8EE6AA5B94FF}" destId="{FC0CE17F-B2EE-4489-9338-81190B0A0BBF}" srcOrd="0" destOrd="0" presId="urn:microsoft.com/office/officeart/2005/8/layout/hList2"/>
    <dgm:cxn modelId="{D5260B41-E6AF-4968-9929-BA058E94047F}" type="presParOf" srcId="{FC0CE17F-B2EE-4489-9338-81190B0A0BBF}" destId="{A66C93B8-36FA-459F-AB9F-8BCE30D74D57}" srcOrd="0" destOrd="0" presId="urn:microsoft.com/office/officeart/2005/8/layout/hList2"/>
    <dgm:cxn modelId="{08B9AC8E-654B-4A1D-B8D9-8062CFBC2E2B}" type="presParOf" srcId="{FC0CE17F-B2EE-4489-9338-81190B0A0BBF}" destId="{FC61F1B9-B864-424F-8ED6-8C731823DF77}" srcOrd="1" destOrd="0" presId="urn:microsoft.com/office/officeart/2005/8/layout/hList2"/>
    <dgm:cxn modelId="{456A9344-BC31-43BE-8B85-CAB2DE799C06}" type="presParOf" srcId="{FC0CE17F-B2EE-4489-9338-81190B0A0BBF}" destId="{5BBFAB3A-D1B2-48BA-B1E8-4559AAF03201}" srcOrd="2" destOrd="0" presId="urn:microsoft.com/office/officeart/2005/8/layout/hList2"/>
    <dgm:cxn modelId="{E16E617C-DD09-4174-A163-A753F0BEB637}" type="presParOf" srcId="{12C38A85-824A-4967-854A-8EE6AA5B94FF}" destId="{1C51CADA-B75A-40E0-8C63-0111362907DA}" srcOrd="1" destOrd="0" presId="urn:microsoft.com/office/officeart/2005/8/layout/hList2"/>
    <dgm:cxn modelId="{60B70181-FFCF-4814-A71B-9AC190748894}" type="presParOf" srcId="{12C38A85-824A-4967-854A-8EE6AA5B94FF}" destId="{0B2EDA41-D4B2-4ECF-BE2F-07FBF424C565}" srcOrd="2" destOrd="0" presId="urn:microsoft.com/office/officeart/2005/8/layout/hList2"/>
    <dgm:cxn modelId="{B641B299-5B79-4A03-8E63-B8F2491069A4}" type="presParOf" srcId="{0B2EDA41-D4B2-4ECF-BE2F-07FBF424C565}" destId="{EE70C46D-AB11-4C61-896A-0AACABBF6AE6}" srcOrd="0" destOrd="0" presId="urn:microsoft.com/office/officeart/2005/8/layout/hList2"/>
    <dgm:cxn modelId="{233462DC-679C-42EA-B7C6-3EE6419460BD}" type="presParOf" srcId="{0B2EDA41-D4B2-4ECF-BE2F-07FBF424C565}" destId="{58249A3A-23BA-4D73-B33C-77274C5F3F88}" srcOrd="1" destOrd="0" presId="urn:microsoft.com/office/officeart/2005/8/layout/hList2"/>
    <dgm:cxn modelId="{BBED4602-D4EF-47B2-B839-47C358ABAEE8}" type="presParOf" srcId="{0B2EDA41-D4B2-4ECF-BE2F-07FBF424C565}" destId="{625FAE36-38F9-4F33-9E0E-2076E2379447}" srcOrd="2" destOrd="0" presId="urn:microsoft.com/office/officeart/2005/8/layout/hList2"/>
    <dgm:cxn modelId="{564D098F-D2E4-44B2-9449-17A9EAE96369}" type="presParOf" srcId="{12C38A85-824A-4967-854A-8EE6AA5B94FF}" destId="{F4072E9D-C6B3-4EC6-A0A1-D769A459518F}" srcOrd="3" destOrd="0" presId="urn:microsoft.com/office/officeart/2005/8/layout/hList2"/>
    <dgm:cxn modelId="{D3724073-6C84-4A20-A41A-D3ED6421E9BD}" type="presParOf" srcId="{12C38A85-824A-4967-854A-8EE6AA5B94FF}" destId="{2AF58D3C-E3B3-4305-BF88-445B2FEBF547}" srcOrd="4" destOrd="0" presId="urn:microsoft.com/office/officeart/2005/8/layout/hList2"/>
    <dgm:cxn modelId="{A4CBF7AE-5B48-4FED-A8DB-F874BEE563D0}" type="presParOf" srcId="{2AF58D3C-E3B3-4305-BF88-445B2FEBF547}" destId="{C7F3D639-B1A2-4EAA-8292-540402BCEC3F}" srcOrd="0" destOrd="0" presId="urn:microsoft.com/office/officeart/2005/8/layout/hList2"/>
    <dgm:cxn modelId="{43EF5B29-EC51-43EF-9522-00ECD66CAD7E}" type="presParOf" srcId="{2AF58D3C-E3B3-4305-BF88-445B2FEBF547}" destId="{EEA52026-A50D-4CEB-B3C0-1BE64F8A315F}" srcOrd="1" destOrd="0" presId="urn:microsoft.com/office/officeart/2005/8/layout/hList2"/>
    <dgm:cxn modelId="{89D4706B-F1A9-49CA-90DE-B8A9D86550C0}" type="presParOf" srcId="{2AF58D3C-E3B3-4305-BF88-445B2FEBF547}" destId="{C8462BED-0713-452A-991A-E613D8F0AA9D}" srcOrd="2" destOrd="0" presId="urn:microsoft.com/office/officeart/2005/8/layout/h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1F9B9C6-60CA-40A4-8A80-1D1AEDEE8FA8}" type="doc">
      <dgm:prSet loTypeId="urn:microsoft.com/office/officeart/2005/8/layout/hList2" loCatId="list" qsTypeId="urn:microsoft.com/office/officeart/2005/8/quickstyle/simple1" qsCatId="simple" csTypeId="urn:microsoft.com/office/officeart/2005/8/colors/colorful3" csCatId="colorful" phldr="1"/>
      <dgm:spPr/>
      <dgm:t>
        <a:bodyPr/>
        <a:lstStyle/>
        <a:p>
          <a:endParaRPr lang="en-US"/>
        </a:p>
      </dgm:t>
    </dgm:pt>
    <dgm:pt modelId="{7756DDE5-BAD6-4029-95C9-867084EFFF90}">
      <dgm:prSet phldrT="[Text]"/>
      <dgm:spPr/>
      <dgm:t>
        <a:bodyPr/>
        <a:lstStyle/>
        <a:p>
          <a:r>
            <a:rPr lang="en-US" b="1" dirty="0"/>
            <a:t>BONE</a:t>
          </a:r>
        </a:p>
      </dgm:t>
    </dgm:pt>
    <dgm:pt modelId="{7E8E24A6-8424-4D9B-B534-9C99271C98D0}" type="parTrans" cxnId="{3AF6A858-7A71-4FAE-8C9C-1890905FEE53}">
      <dgm:prSet/>
      <dgm:spPr/>
      <dgm:t>
        <a:bodyPr/>
        <a:lstStyle/>
        <a:p>
          <a:endParaRPr lang="en-US"/>
        </a:p>
      </dgm:t>
    </dgm:pt>
    <dgm:pt modelId="{6C1E7CC9-83D7-40CE-BAE7-7FE4200B5259}" type="sibTrans" cxnId="{3AF6A858-7A71-4FAE-8C9C-1890905FEE53}">
      <dgm:prSet/>
      <dgm:spPr/>
      <dgm:t>
        <a:bodyPr/>
        <a:lstStyle/>
        <a:p>
          <a:endParaRPr lang="en-US"/>
        </a:p>
      </dgm:t>
    </dgm:pt>
    <dgm:pt modelId="{46CD54FC-C0E1-4273-B3AD-09E1E5A73377}">
      <dgm:prSet phldrT="[Text]" custT="1"/>
      <dgm:spPr/>
      <dgm:t>
        <a:bodyPr/>
        <a:lstStyle/>
        <a:p>
          <a:r>
            <a:rPr lang="en-US" sz="1600" dirty="0"/>
            <a:t>Aids in the development of bones during puberty</a:t>
          </a:r>
        </a:p>
      </dgm:t>
    </dgm:pt>
    <dgm:pt modelId="{0F236BAD-D692-47D8-8EF4-69BE2684CC51}" type="parTrans" cxnId="{76137300-4946-4A2E-B0C0-3D445465E121}">
      <dgm:prSet/>
      <dgm:spPr/>
      <dgm:t>
        <a:bodyPr/>
        <a:lstStyle/>
        <a:p>
          <a:endParaRPr lang="en-US"/>
        </a:p>
      </dgm:t>
    </dgm:pt>
    <dgm:pt modelId="{A5EE470C-641B-473C-B78F-CF2D8C548EC9}" type="sibTrans" cxnId="{76137300-4946-4A2E-B0C0-3D445465E121}">
      <dgm:prSet/>
      <dgm:spPr/>
      <dgm:t>
        <a:bodyPr/>
        <a:lstStyle/>
        <a:p>
          <a:endParaRPr lang="en-US"/>
        </a:p>
      </dgm:t>
    </dgm:pt>
    <dgm:pt modelId="{95E5FE4B-0407-4C22-9DE9-B53D407B58C8}">
      <dgm:prSet phldrT="[Text]"/>
      <dgm:spPr/>
      <dgm:t>
        <a:bodyPr/>
        <a:lstStyle/>
        <a:p>
          <a:r>
            <a:rPr lang="en-US" b="1" dirty="0"/>
            <a:t>CARDIOVASCULAR</a:t>
          </a:r>
        </a:p>
      </dgm:t>
    </dgm:pt>
    <dgm:pt modelId="{18BF8ED3-B8BD-497A-BFEA-BA7599D7A51B}" type="parTrans" cxnId="{385A4504-BD8A-4C4D-848A-220F2DED0F44}">
      <dgm:prSet/>
      <dgm:spPr/>
      <dgm:t>
        <a:bodyPr/>
        <a:lstStyle/>
        <a:p>
          <a:endParaRPr lang="en-US"/>
        </a:p>
      </dgm:t>
    </dgm:pt>
    <dgm:pt modelId="{37CF1AF7-2D6E-4124-95C4-BAD4126CE8CF}" type="sibTrans" cxnId="{385A4504-BD8A-4C4D-848A-220F2DED0F44}">
      <dgm:prSet/>
      <dgm:spPr/>
      <dgm:t>
        <a:bodyPr/>
        <a:lstStyle/>
        <a:p>
          <a:endParaRPr lang="en-US"/>
        </a:p>
      </dgm:t>
    </dgm:pt>
    <dgm:pt modelId="{C07779B6-2C0B-4F16-8790-D1B13DD8FC4D}">
      <dgm:prSet phldrT="[Text]" custT="1"/>
      <dgm:spPr/>
      <dgm:t>
        <a:bodyPr/>
        <a:lstStyle/>
        <a:p>
          <a:r>
            <a:rPr lang="en-US" sz="1600"/>
            <a:t>Increases HDL &amp; triglycerides</a:t>
          </a:r>
          <a:endParaRPr lang="en-US" sz="1600" dirty="0"/>
        </a:p>
      </dgm:t>
    </dgm:pt>
    <dgm:pt modelId="{E52984C8-8F55-4AB6-A41F-37B5FCDB42F6}" type="parTrans" cxnId="{E9E1BAC9-DDDC-481E-89C8-826B6F8BF5B1}">
      <dgm:prSet/>
      <dgm:spPr/>
      <dgm:t>
        <a:bodyPr/>
        <a:lstStyle/>
        <a:p>
          <a:endParaRPr lang="en-US"/>
        </a:p>
      </dgm:t>
    </dgm:pt>
    <dgm:pt modelId="{F2E8882C-0AF7-4908-95D3-ED9CDADB479C}" type="sibTrans" cxnId="{E9E1BAC9-DDDC-481E-89C8-826B6F8BF5B1}">
      <dgm:prSet/>
      <dgm:spPr/>
      <dgm:t>
        <a:bodyPr/>
        <a:lstStyle/>
        <a:p>
          <a:endParaRPr lang="en-US"/>
        </a:p>
      </dgm:t>
    </dgm:pt>
    <dgm:pt modelId="{79A9E516-2CF0-4B45-846E-4DA8B03384C8}">
      <dgm:prSet custT="1"/>
      <dgm:spPr/>
      <dgm:t>
        <a:bodyPr/>
        <a:lstStyle/>
        <a:p>
          <a:r>
            <a:rPr lang="en-US" sz="1600"/>
            <a:t>In estrogen-deficient &amp; post-menopausal women protects bone by preventing osteoporosis</a:t>
          </a:r>
          <a:endParaRPr lang="en-US" sz="1600" dirty="0"/>
        </a:p>
      </dgm:t>
    </dgm:pt>
    <dgm:pt modelId="{1AFE8CEA-07E1-4AC7-B5FE-69EDE72DB88A}" type="parTrans" cxnId="{DAFB91D4-8CFC-4469-99D8-51D781BEEEAF}">
      <dgm:prSet/>
      <dgm:spPr/>
      <dgm:t>
        <a:bodyPr/>
        <a:lstStyle/>
        <a:p>
          <a:endParaRPr lang="en-US"/>
        </a:p>
      </dgm:t>
    </dgm:pt>
    <dgm:pt modelId="{44D1C3C7-C1BC-4062-AEB8-5C1BC925A592}" type="sibTrans" cxnId="{DAFB91D4-8CFC-4469-99D8-51D781BEEEAF}">
      <dgm:prSet/>
      <dgm:spPr/>
      <dgm:t>
        <a:bodyPr/>
        <a:lstStyle/>
        <a:p>
          <a:endParaRPr lang="en-US"/>
        </a:p>
      </dgm:t>
    </dgm:pt>
    <dgm:pt modelId="{9C7833B4-DB6D-4FA7-B893-BB5AB9B04816}">
      <dgm:prSet custT="1"/>
      <dgm:spPr/>
      <dgm:t>
        <a:bodyPr/>
        <a:lstStyle/>
        <a:p>
          <a:r>
            <a:rPr lang="en-US" sz="1600"/>
            <a:t>Decreases LDL &amp; plasma cholesterol</a:t>
          </a:r>
          <a:endParaRPr lang="en-US" sz="1600" dirty="0"/>
        </a:p>
      </dgm:t>
    </dgm:pt>
    <dgm:pt modelId="{904E3426-F631-464D-A1E1-9A74E974591B}" type="parTrans" cxnId="{BB17512A-9C52-4899-A9F8-6AF2B6C4A705}">
      <dgm:prSet/>
      <dgm:spPr/>
      <dgm:t>
        <a:bodyPr/>
        <a:lstStyle/>
        <a:p>
          <a:endParaRPr lang="en-US"/>
        </a:p>
      </dgm:t>
    </dgm:pt>
    <dgm:pt modelId="{D8A7A89B-6175-4894-A18B-BAEE75DC5608}" type="sibTrans" cxnId="{BB17512A-9C52-4899-A9F8-6AF2B6C4A705}">
      <dgm:prSet/>
      <dgm:spPr/>
      <dgm:t>
        <a:bodyPr/>
        <a:lstStyle/>
        <a:p>
          <a:endParaRPr lang="en-US"/>
        </a:p>
      </dgm:t>
    </dgm:pt>
    <dgm:pt modelId="{213BA3B6-ECE7-42D7-A44E-FE879F10BB97}" type="pres">
      <dgm:prSet presAssocID="{01F9B9C6-60CA-40A4-8A80-1D1AEDEE8FA8}" presName="linearFlow" presStyleCnt="0">
        <dgm:presLayoutVars>
          <dgm:dir/>
          <dgm:animLvl val="lvl"/>
          <dgm:resizeHandles/>
        </dgm:presLayoutVars>
      </dgm:prSet>
      <dgm:spPr/>
    </dgm:pt>
    <dgm:pt modelId="{DBFA015A-322F-4A6C-A1B2-1542C5172B6E}" type="pres">
      <dgm:prSet presAssocID="{7756DDE5-BAD6-4029-95C9-867084EFFF90}" presName="compositeNode" presStyleCnt="0">
        <dgm:presLayoutVars>
          <dgm:bulletEnabled val="1"/>
        </dgm:presLayoutVars>
      </dgm:prSet>
      <dgm:spPr/>
    </dgm:pt>
    <dgm:pt modelId="{D702909C-9B31-4355-9C92-68EB9183DE98}" type="pres">
      <dgm:prSet presAssocID="{7756DDE5-BAD6-4029-95C9-867084EFFF90}" presName="image" presStyleLbl="fgImgPlace1" presStyleIdx="0" presStyleCnt="2"/>
      <dgm:spPr>
        <a:blipFill rotWithShape="1">
          <a:blip xmlns:r="http://schemas.openxmlformats.org/officeDocument/2006/relationships" r:embed="rId1"/>
          <a:srcRect/>
          <a:stretch>
            <a:fillRect/>
          </a:stretch>
        </a:blipFill>
      </dgm:spPr>
    </dgm:pt>
    <dgm:pt modelId="{4640FDAD-FBFC-4091-A817-EE0C0C1F1C14}" type="pres">
      <dgm:prSet presAssocID="{7756DDE5-BAD6-4029-95C9-867084EFFF90}" presName="childNode" presStyleLbl="node1" presStyleIdx="0" presStyleCnt="2">
        <dgm:presLayoutVars>
          <dgm:bulletEnabled val="1"/>
        </dgm:presLayoutVars>
      </dgm:prSet>
      <dgm:spPr/>
    </dgm:pt>
    <dgm:pt modelId="{D4A23847-652F-48E9-B9EF-D60C20FD8A83}" type="pres">
      <dgm:prSet presAssocID="{7756DDE5-BAD6-4029-95C9-867084EFFF90}" presName="parentNode" presStyleLbl="revTx" presStyleIdx="0" presStyleCnt="2">
        <dgm:presLayoutVars>
          <dgm:chMax val="0"/>
          <dgm:bulletEnabled val="1"/>
        </dgm:presLayoutVars>
      </dgm:prSet>
      <dgm:spPr/>
    </dgm:pt>
    <dgm:pt modelId="{04D80909-C936-4B6F-8C51-F7A854DA2765}" type="pres">
      <dgm:prSet presAssocID="{6C1E7CC9-83D7-40CE-BAE7-7FE4200B5259}" presName="sibTrans" presStyleCnt="0"/>
      <dgm:spPr/>
    </dgm:pt>
    <dgm:pt modelId="{DE32DD9E-1219-4380-AB5A-102032267DDD}" type="pres">
      <dgm:prSet presAssocID="{95E5FE4B-0407-4C22-9DE9-B53D407B58C8}" presName="compositeNode" presStyleCnt="0">
        <dgm:presLayoutVars>
          <dgm:bulletEnabled val="1"/>
        </dgm:presLayoutVars>
      </dgm:prSet>
      <dgm:spPr/>
    </dgm:pt>
    <dgm:pt modelId="{5B5911A1-0308-4611-9205-9A387E4C4D78}" type="pres">
      <dgm:prSet presAssocID="{95E5FE4B-0407-4C22-9DE9-B53D407B58C8}" presName="image" presStyleLbl="fgImgPlace1" presStyleIdx="1" presStyleCnt="2"/>
      <dgm:spPr>
        <a:blipFill rotWithShape="1">
          <a:blip xmlns:r="http://schemas.openxmlformats.org/officeDocument/2006/relationships" r:embed="rId2"/>
          <a:srcRect/>
          <a:stretch>
            <a:fillRect/>
          </a:stretch>
        </a:blipFill>
      </dgm:spPr>
    </dgm:pt>
    <dgm:pt modelId="{134C09DE-3029-4458-970A-E3E79F974EDA}" type="pres">
      <dgm:prSet presAssocID="{95E5FE4B-0407-4C22-9DE9-B53D407B58C8}" presName="childNode" presStyleLbl="node1" presStyleIdx="1" presStyleCnt="2">
        <dgm:presLayoutVars>
          <dgm:bulletEnabled val="1"/>
        </dgm:presLayoutVars>
      </dgm:prSet>
      <dgm:spPr/>
    </dgm:pt>
    <dgm:pt modelId="{7517AC34-DF64-47B9-BD5E-9902171C899D}" type="pres">
      <dgm:prSet presAssocID="{95E5FE4B-0407-4C22-9DE9-B53D407B58C8}" presName="parentNode" presStyleLbl="revTx" presStyleIdx="1" presStyleCnt="2">
        <dgm:presLayoutVars>
          <dgm:chMax val="0"/>
          <dgm:bulletEnabled val="1"/>
        </dgm:presLayoutVars>
      </dgm:prSet>
      <dgm:spPr/>
    </dgm:pt>
  </dgm:ptLst>
  <dgm:cxnLst>
    <dgm:cxn modelId="{76137300-4946-4A2E-B0C0-3D445465E121}" srcId="{7756DDE5-BAD6-4029-95C9-867084EFFF90}" destId="{46CD54FC-C0E1-4273-B3AD-09E1E5A73377}" srcOrd="0" destOrd="0" parTransId="{0F236BAD-D692-47D8-8EF4-69BE2684CC51}" sibTransId="{A5EE470C-641B-473C-B78F-CF2D8C548EC9}"/>
    <dgm:cxn modelId="{385A4504-BD8A-4C4D-848A-220F2DED0F44}" srcId="{01F9B9C6-60CA-40A4-8A80-1D1AEDEE8FA8}" destId="{95E5FE4B-0407-4C22-9DE9-B53D407B58C8}" srcOrd="1" destOrd="0" parTransId="{18BF8ED3-B8BD-497A-BFEA-BA7599D7A51B}" sibTransId="{37CF1AF7-2D6E-4124-95C4-BAD4126CE8CF}"/>
    <dgm:cxn modelId="{4DC73D28-724B-43FA-8FCB-0C0024F2508A}" type="presOf" srcId="{79A9E516-2CF0-4B45-846E-4DA8B03384C8}" destId="{4640FDAD-FBFC-4091-A817-EE0C0C1F1C14}" srcOrd="0" destOrd="1" presId="urn:microsoft.com/office/officeart/2005/8/layout/hList2"/>
    <dgm:cxn modelId="{BB17512A-9C52-4899-A9F8-6AF2B6C4A705}" srcId="{95E5FE4B-0407-4C22-9DE9-B53D407B58C8}" destId="{9C7833B4-DB6D-4FA7-B893-BB5AB9B04816}" srcOrd="1" destOrd="0" parTransId="{904E3426-F631-464D-A1E1-9A74E974591B}" sibTransId="{D8A7A89B-6175-4894-A18B-BAEE75DC5608}"/>
    <dgm:cxn modelId="{C2B14C2F-B26B-4D36-9A54-E0B74E0AE143}" type="presOf" srcId="{C07779B6-2C0B-4F16-8790-D1B13DD8FC4D}" destId="{134C09DE-3029-4458-970A-E3E79F974EDA}" srcOrd="0" destOrd="0" presId="urn:microsoft.com/office/officeart/2005/8/layout/hList2"/>
    <dgm:cxn modelId="{C86B483A-CA61-4FDB-A3C9-4DE119913449}" type="presOf" srcId="{46CD54FC-C0E1-4273-B3AD-09E1E5A73377}" destId="{4640FDAD-FBFC-4091-A817-EE0C0C1F1C14}" srcOrd="0" destOrd="0" presId="urn:microsoft.com/office/officeart/2005/8/layout/hList2"/>
    <dgm:cxn modelId="{3AF6A858-7A71-4FAE-8C9C-1890905FEE53}" srcId="{01F9B9C6-60CA-40A4-8A80-1D1AEDEE8FA8}" destId="{7756DDE5-BAD6-4029-95C9-867084EFFF90}" srcOrd="0" destOrd="0" parTransId="{7E8E24A6-8424-4D9B-B534-9C99271C98D0}" sibTransId="{6C1E7CC9-83D7-40CE-BAE7-7FE4200B5259}"/>
    <dgm:cxn modelId="{CAB3C291-F32B-4208-BE1F-6634D5E32DF3}" type="presOf" srcId="{9C7833B4-DB6D-4FA7-B893-BB5AB9B04816}" destId="{134C09DE-3029-4458-970A-E3E79F974EDA}" srcOrd="0" destOrd="1" presId="urn:microsoft.com/office/officeart/2005/8/layout/hList2"/>
    <dgm:cxn modelId="{964BF893-0896-4D15-96A2-F5A9A21A1271}" type="presOf" srcId="{01F9B9C6-60CA-40A4-8A80-1D1AEDEE8FA8}" destId="{213BA3B6-ECE7-42D7-A44E-FE879F10BB97}" srcOrd="0" destOrd="0" presId="urn:microsoft.com/office/officeart/2005/8/layout/hList2"/>
    <dgm:cxn modelId="{D23D1FA3-2DD1-4D03-A95E-421A39B0100E}" type="presOf" srcId="{95E5FE4B-0407-4C22-9DE9-B53D407B58C8}" destId="{7517AC34-DF64-47B9-BD5E-9902171C899D}" srcOrd="0" destOrd="0" presId="urn:microsoft.com/office/officeart/2005/8/layout/hList2"/>
    <dgm:cxn modelId="{E9E1BAC9-DDDC-481E-89C8-826B6F8BF5B1}" srcId="{95E5FE4B-0407-4C22-9DE9-B53D407B58C8}" destId="{C07779B6-2C0B-4F16-8790-D1B13DD8FC4D}" srcOrd="0" destOrd="0" parTransId="{E52984C8-8F55-4AB6-A41F-37B5FCDB42F6}" sibTransId="{F2E8882C-0AF7-4908-95D3-ED9CDADB479C}"/>
    <dgm:cxn modelId="{DAFB91D4-8CFC-4469-99D8-51D781BEEEAF}" srcId="{7756DDE5-BAD6-4029-95C9-867084EFFF90}" destId="{79A9E516-2CF0-4B45-846E-4DA8B03384C8}" srcOrd="1" destOrd="0" parTransId="{1AFE8CEA-07E1-4AC7-B5FE-69EDE72DB88A}" sibTransId="{44D1C3C7-C1BC-4062-AEB8-5C1BC925A592}"/>
    <dgm:cxn modelId="{1E4110DB-AA3C-463C-9705-E724E4CB3684}" type="presOf" srcId="{7756DDE5-BAD6-4029-95C9-867084EFFF90}" destId="{D4A23847-652F-48E9-B9EF-D60C20FD8A83}" srcOrd="0" destOrd="0" presId="urn:microsoft.com/office/officeart/2005/8/layout/hList2"/>
    <dgm:cxn modelId="{C937983D-9B10-4246-8117-4BEC213A746A}" type="presParOf" srcId="{213BA3B6-ECE7-42D7-A44E-FE879F10BB97}" destId="{DBFA015A-322F-4A6C-A1B2-1542C5172B6E}" srcOrd="0" destOrd="0" presId="urn:microsoft.com/office/officeart/2005/8/layout/hList2"/>
    <dgm:cxn modelId="{C223A2BC-CC7D-4C70-BF75-F2B9D6F890FD}" type="presParOf" srcId="{DBFA015A-322F-4A6C-A1B2-1542C5172B6E}" destId="{D702909C-9B31-4355-9C92-68EB9183DE98}" srcOrd="0" destOrd="0" presId="urn:microsoft.com/office/officeart/2005/8/layout/hList2"/>
    <dgm:cxn modelId="{73425661-7B34-412E-A898-027AC69FBA34}" type="presParOf" srcId="{DBFA015A-322F-4A6C-A1B2-1542C5172B6E}" destId="{4640FDAD-FBFC-4091-A817-EE0C0C1F1C14}" srcOrd="1" destOrd="0" presId="urn:microsoft.com/office/officeart/2005/8/layout/hList2"/>
    <dgm:cxn modelId="{429A9CCF-0338-4792-BA38-F2E0DD5FC75F}" type="presParOf" srcId="{DBFA015A-322F-4A6C-A1B2-1542C5172B6E}" destId="{D4A23847-652F-48E9-B9EF-D60C20FD8A83}" srcOrd="2" destOrd="0" presId="urn:microsoft.com/office/officeart/2005/8/layout/hList2"/>
    <dgm:cxn modelId="{D6C065BD-5657-4A20-A9EA-1D663A524707}" type="presParOf" srcId="{213BA3B6-ECE7-42D7-A44E-FE879F10BB97}" destId="{04D80909-C936-4B6F-8C51-F7A854DA2765}" srcOrd="1" destOrd="0" presId="urn:microsoft.com/office/officeart/2005/8/layout/hList2"/>
    <dgm:cxn modelId="{35D6138F-845D-4B72-B066-467F6100BF8C}" type="presParOf" srcId="{213BA3B6-ECE7-42D7-A44E-FE879F10BB97}" destId="{DE32DD9E-1219-4380-AB5A-102032267DDD}" srcOrd="2" destOrd="0" presId="urn:microsoft.com/office/officeart/2005/8/layout/hList2"/>
    <dgm:cxn modelId="{7207EDA9-8967-45D5-BDF7-F81DD196F1A0}" type="presParOf" srcId="{DE32DD9E-1219-4380-AB5A-102032267DDD}" destId="{5B5911A1-0308-4611-9205-9A387E4C4D78}" srcOrd="0" destOrd="0" presId="urn:microsoft.com/office/officeart/2005/8/layout/hList2"/>
    <dgm:cxn modelId="{B8C883EC-E068-4716-98D4-F7C630AE40F8}" type="presParOf" srcId="{DE32DD9E-1219-4380-AB5A-102032267DDD}" destId="{134C09DE-3029-4458-970A-E3E79F974EDA}" srcOrd="1" destOrd="0" presId="urn:microsoft.com/office/officeart/2005/8/layout/hList2"/>
    <dgm:cxn modelId="{1FA365C3-9A17-4886-9792-0E30F98FD0B1}" type="presParOf" srcId="{DE32DD9E-1219-4380-AB5A-102032267DDD}" destId="{7517AC34-DF64-47B9-BD5E-9902171C899D}" srcOrd="2" destOrd="0" presId="urn:microsoft.com/office/officeart/2005/8/layout/h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2BB44F-B875-4AA0-8036-7A45F600FE22}">
      <dsp:nvSpPr>
        <dsp:cNvPr id="0" name=""/>
        <dsp:cNvSpPr/>
      </dsp:nvSpPr>
      <dsp:spPr>
        <a:xfrm>
          <a:off x="3359517" y="411179"/>
          <a:ext cx="3140435" cy="680870"/>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Estrogen Receptors</a:t>
          </a:r>
        </a:p>
      </dsp:txBody>
      <dsp:txXfrm>
        <a:off x="3379459" y="431121"/>
        <a:ext cx="3100551" cy="640986"/>
      </dsp:txXfrm>
    </dsp:sp>
    <dsp:sp modelId="{E1BE71D6-EFA3-4327-BDC8-4363918344B2}">
      <dsp:nvSpPr>
        <dsp:cNvPr id="0" name=""/>
        <dsp:cNvSpPr/>
      </dsp:nvSpPr>
      <dsp:spPr>
        <a:xfrm>
          <a:off x="2703944" y="1092050"/>
          <a:ext cx="2225791" cy="451835"/>
        </a:xfrm>
        <a:custGeom>
          <a:avLst/>
          <a:gdLst/>
          <a:ahLst/>
          <a:cxnLst/>
          <a:rect l="0" t="0" r="0" b="0"/>
          <a:pathLst>
            <a:path>
              <a:moveTo>
                <a:pt x="2225791" y="0"/>
              </a:moveTo>
              <a:lnTo>
                <a:pt x="2225791" y="225917"/>
              </a:lnTo>
              <a:lnTo>
                <a:pt x="0" y="225917"/>
              </a:lnTo>
              <a:lnTo>
                <a:pt x="0" y="451835"/>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C8C65C-89FB-43E4-9573-81A6EDD1E81C}">
      <dsp:nvSpPr>
        <dsp:cNvPr id="0" name=""/>
        <dsp:cNvSpPr/>
      </dsp:nvSpPr>
      <dsp:spPr>
        <a:xfrm>
          <a:off x="1856753" y="1543885"/>
          <a:ext cx="1694382" cy="53335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Classical</a:t>
          </a:r>
        </a:p>
      </dsp:txBody>
      <dsp:txXfrm>
        <a:off x="1872374" y="1559506"/>
        <a:ext cx="1663140" cy="502115"/>
      </dsp:txXfrm>
    </dsp:sp>
    <dsp:sp modelId="{38BD554E-43DA-4510-9A76-19722C701251}">
      <dsp:nvSpPr>
        <dsp:cNvPr id="0" name=""/>
        <dsp:cNvSpPr/>
      </dsp:nvSpPr>
      <dsp:spPr>
        <a:xfrm>
          <a:off x="1239464" y="2077243"/>
          <a:ext cx="1464480" cy="451835"/>
        </a:xfrm>
        <a:custGeom>
          <a:avLst/>
          <a:gdLst/>
          <a:ahLst/>
          <a:cxnLst/>
          <a:rect l="0" t="0" r="0" b="0"/>
          <a:pathLst>
            <a:path>
              <a:moveTo>
                <a:pt x="1464480" y="0"/>
              </a:moveTo>
              <a:lnTo>
                <a:pt x="1464480" y="225917"/>
              </a:lnTo>
              <a:lnTo>
                <a:pt x="0" y="225917"/>
              </a:lnTo>
              <a:lnTo>
                <a:pt x="0" y="45183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ED25B6-66E0-4525-9379-0D953806461A}">
      <dsp:nvSpPr>
        <dsp:cNvPr id="0" name=""/>
        <dsp:cNvSpPr/>
      </dsp:nvSpPr>
      <dsp:spPr>
        <a:xfrm>
          <a:off x="3657" y="2529078"/>
          <a:ext cx="2471612" cy="63936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Estrogen Receptor Alpha (Er</a:t>
          </a:r>
          <a:r>
            <a:rPr lang="el-GR" sz="1800" b="1" kern="1200" dirty="0"/>
            <a:t>α</a:t>
          </a:r>
          <a:r>
            <a:rPr lang="en-US" sz="1800" b="1" kern="1200" dirty="0"/>
            <a:t>)</a:t>
          </a:r>
        </a:p>
      </dsp:txBody>
      <dsp:txXfrm>
        <a:off x="22383" y="2547804"/>
        <a:ext cx="2434160" cy="601917"/>
      </dsp:txXfrm>
    </dsp:sp>
    <dsp:sp modelId="{F2F45876-F3B0-417E-8F28-E01BADC0964E}">
      <dsp:nvSpPr>
        <dsp:cNvPr id="0" name=""/>
        <dsp:cNvSpPr/>
      </dsp:nvSpPr>
      <dsp:spPr>
        <a:xfrm>
          <a:off x="2703944" y="2077243"/>
          <a:ext cx="1489963" cy="451835"/>
        </a:xfrm>
        <a:custGeom>
          <a:avLst/>
          <a:gdLst/>
          <a:ahLst/>
          <a:cxnLst/>
          <a:rect l="0" t="0" r="0" b="0"/>
          <a:pathLst>
            <a:path>
              <a:moveTo>
                <a:pt x="0" y="0"/>
              </a:moveTo>
              <a:lnTo>
                <a:pt x="0" y="225917"/>
              </a:lnTo>
              <a:lnTo>
                <a:pt x="1489963" y="225917"/>
              </a:lnTo>
              <a:lnTo>
                <a:pt x="1489963" y="45183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2B8693-034D-4F76-BAAF-62701796A261}">
      <dsp:nvSpPr>
        <dsp:cNvPr id="0" name=""/>
        <dsp:cNvSpPr/>
      </dsp:nvSpPr>
      <dsp:spPr>
        <a:xfrm>
          <a:off x="2983585" y="2529078"/>
          <a:ext cx="2420645" cy="78465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Estrogen Receptor Beta (Er</a:t>
          </a:r>
          <a:r>
            <a:rPr lang="el-GR" sz="1800" b="1" kern="1200" dirty="0"/>
            <a:t>β</a:t>
          </a:r>
          <a:r>
            <a:rPr lang="en-US" sz="1800" b="1" kern="1200" dirty="0"/>
            <a:t>)</a:t>
          </a:r>
        </a:p>
      </dsp:txBody>
      <dsp:txXfrm>
        <a:off x="3006567" y="2552060"/>
        <a:ext cx="2374681" cy="738693"/>
      </dsp:txXfrm>
    </dsp:sp>
    <dsp:sp modelId="{ED6E24DE-E064-46F7-800C-88150FF6C3D4}">
      <dsp:nvSpPr>
        <dsp:cNvPr id="0" name=""/>
        <dsp:cNvSpPr/>
      </dsp:nvSpPr>
      <dsp:spPr>
        <a:xfrm>
          <a:off x="4929735" y="1092050"/>
          <a:ext cx="2225791" cy="451835"/>
        </a:xfrm>
        <a:custGeom>
          <a:avLst/>
          <a:gdLst/>
          <a:ahLst/>
          <a:cxnLst/>
          <a:rect l="0" t="0" r="0" b="0"/>
          <a:pathLst>
            <a:path>
              <a:moveTo>
                <a:pt x="0" y="0"/>
              </a:moveTo>
              <a:lnTo>
                <a:pt x="0" y="225917"/>
              </a:lnTo>
              <a:lnTo>
                <a:pt x="2225791" y="225917"/>
              </a:lnTo>
              <a:lnTo>
                <a:pt x="2225791" y="451835"/>
              </a:lnTo>
            </a:path>
          </a:pathLst>
        </a:cu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6442290-049C-4AD8-8E43-F06DA7CFF128}">
      <dsp:nvSpPr>
        <dsp:cNvPr id="0" name=""/>
        <dsp:cNvSpPr/>
      </dsp:nvSpPr>
      <dsp:spPr>
        <a:xfrm>
          <a:off x="6308335" y="1543885"/>
          <a:ext cx="1694382" cy="654370"/>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Non-classical</a:t>
          </a:r>
        </a:p>
      </dsp:txBody>
      <dsp:txXfrm>
        <a:off x="6327501" y="1563051"/>
        <a:ext cx="1656050" cy="616038"/>
      </dsp:txXfrm>
    </dsp:sp>
    <dsp:sp modelId="{77457439-7675-4743-A085-2963231AAEB1}">
      <dsp:nvSpPr>
        <dsp:cNvPr id="0" name=""/>
        <dsp:cNvSpPr/>
      </dsp:nvSpPr>
      <dsp:spPr>
        <a:xfrm>
          <a:off x="7109807" y="2198255"/>
          <a:ext cx="91440" cy="451835"/>
        </a:xfrm>
        <a:custGeom>
          <a:avLst/>
          <a:gdLst/>
          <a:ahLst/>
          <a:cxnLst/>
          <a:rect l="0" t="0" r="0" b="0"/>
          <a:pathLst>
            <a:path>
              <a:moveTo>
                <a:pt x="45720" y="0"/>
              </a:moveTo>
              <a:lnTo>
                <a:pt x="45720" y="451835"/>
              </a:lnTo>
            </a:path>
          </a:pathLst>
        </a:custGeom>
        <a:noFill/>
        <a:ln w="12700" cap="flat" cmpd="sng" algn="ctr">
          <a:solidFill>
            <a:schemeClr val="accent5">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B9312BA-9209-430F-933D-73519C9F9E0E}">
      <dsp:nvSpPr>
        <dsp:cNvPr id="0" name=""/>
        <dsp:cNvSpPr/>
      </dsp:nvSpPr>
      <dsp:spPr>
        <a:xfrm>
          <a:off x="5912545" y="2650091"/>
          <a:ext cx="2485963" cy="814851"/>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kern="1200" dirty="0"/>
            <a:t>G protein-coupled estrogen receptor 1 (GPER1)</a:t>
          </a:r>
        </a:p>
      </dsp:txBody>
      <dsp:txXfrm>
        <a:off x="5936411" y="2673957"/>
        <a:ext cx="2438231" cy="7671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86E0DE-AFF3-4275-93E7-C34B44E6D7DE}">
      <dsp:nvSpPr>
        <dsp:cNvPr id="0" name=""/>
        <dsp:cNvSpPr/>
      </dsp:nvSpPr>
      <dsp:spPr>
        <a:xfrm>
          <a:off x="3204" y="84587"/>
          <a:ext cx="3124226" cy="633600"/>
        </a:xfrm>
        <a:prstGeom prst="rect">
          <a:avLst/>
        </a:prstGeom>
        <a:solidFill>
          <a:srgbClr val="7030A0"/>
        </a:solidFill>
        <a:ln w="12700" cap="flat" cmpd="sng" algn="ctr">
          <a:solidFill>
            <a:srgbClr val="CC66FF"/>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ER</a:t>
          </a:r>
          <a:r>
            <a:rPr lang="el-GR" sz="2200" kern="1200" dirty="0"/>
            <a:t>α</a:t>
          </a:r>
          <a:endParaRPr lang="en-US" sz="2200" kern="1200" dirty="0"/>
        </a:p>
      </dsp:txBody>
      <dsp:txXfrm>
        <a:off x="3204" y="84587"/>
        <a:ext cx="3124226" cy="633600"/>
      </dsp:txXfrm>
    </dsp:sp>
    <dsp:sp modelId="{40AEB6FC-3B42-4A1A-953A-388D5D8717C0}">
      <dsp:nvSpPr>
        <dsp:cNvPr id="0" name=""/>
        <dsp:cNvSpPr/>
      </dsp:nvSpPr>
      <dsp:spPr>
        <a:xfrm>
          <a:off x="3204" y="718187"/>
          <a:ext cx="3124226" cy="3698887"/>
        </a:xfrm>
        <a:prstGeom prst="rect">
          <a:avLst/>
        </a:prstGeom>
        <a:solidFill>
          <a:srgbClr val="EDC9FF">
            <a:alpha val="89804"/>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FontTx/>
            <a:buNone/>
          </a:pPr>
          <a:r>
            <a:rPr lang="en-US" sz="2200" kern="1200" dirty="0"/>
            <a:t>Present mainly in-</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Reproductive tissues(e.g., uterus and ovary)</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Bone</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White adipose tissue</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Kidney</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Liver</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Breast</a:t>
          </a:r>
        </a:p>
      </dsp:txBody>
      <dsp:txXfrm>
        <a:off x="3204" y="718187"/>
        <a:ext cx="3124226" cy="3698887"/>
      </dsp:txXfrm>
    </dsp:sp>
    <dsp:sp modelId="{27C6B2F8-C6F3-49A9-82ED-34896631C78C}">
      <dsp:nvSpPr>
        <dsp:cNvPr id="0" name=""/>
        <dsp:cNvSpPr/>
      </dsp:nvSpPr>
      <dsp:spPr>
        <a:xfrm>
          <a:off x="3564821" y="84587"/>
          <a:ext cx="3124226" cy="633600"/>
        </a:xfrm>
        <a:prstGeom prst="rect">
          <a:avLst/>
        </a:prstGeom>
        <a:solidFill>
          <a:srgbClr val="7030A0"/>
        </a:solidFill>
        <a:ln w="12700" cap="flat" cmpd="sng" algn="ctr">
          <a:solidFill>
            <a:srgbClr val="CC66FF"/>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ER</a:t>
          </a:r>
          <a:r>
            <a:rPr lang="el-GR" sz="2200" kern="1200" dirty="0"/>
            <a:t>β</a:t>
          </a:r>
          <a:endParaRPr lang="en-US" sz="2200" kern="1200" dirty="0"/>
        </a:p>
      </dsp:txBody>
      <dsp:txXfrm>
        <a:off x="3564821" y="84587"/>
        <a:ext cx="3124226" cy="633600"/>
      </dsp:txXfrm>
    </dsp:sp>
    <dsp:sp modelId="{A7475F24-6E21-4AF2-89ED-F5548064616E}">
      <dsp:nvSpPr>
        <dsp:cNvPr id="0" name=""/>
        <dsp:cNvSpPr/>
      </dsp:nvSpPr>
      <dsp:spPr>
        <a:xfrm>
          <a:off x="3564821" y="718187"/>
          <a:ext cx="3124226" cy="3698887"/>
        </a:xfrm>
        <a:prstGeom prst="rect">
          <a:avLst/>
        </a:prstGeom>
        <a:solidFill>
          <a:srgbClr val="EDC9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FontTx/>
            <a:buNone/>
          </a:pPr>
          <a:r>
            <a:rPr lang="en-US" sz="2200" kern="1200" dirty="0"/>
            <a:t>Found mainly in-</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Male reproductive organs</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Central nervous system (CNS)</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Cardiovascular system, Lung</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Immune system</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Colon</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Kidney</a:t>
          </a:r>
        </a:p>
      </dsp:txBody>
      <dsp:txXfrm>
        <a:off x="3564821" y="718187"/>
        <a:ext cx="3124226" cy="3698887"/>
      </dsp:txXfrm>
    </dsp:sp>
    <dsp:sp modelId="{19E73618-5CDB-4426-A707-1033143444C1}">
      <dsp:nvSpPr>
        <dsp:cNvPr id="0" name=""/>
        <dsp:cNvSpPr/>
      </dsp:nvSpPr>
      <dsp:spPr>
        <a:xfrm>
          <a:off x="7126439" y="84587"/>
          <a:ext cx="3124226" cy="633600"/>
        </a:xfrm>
        <a:prstGeom prst="rect">
          <a:avLst/>
        </a:prstGeom>
        <a:solidFill>
          <a:srgbClr val="7030A0"/>
        </a:solidFill>
        <a:ln w="12700" cap="flat" cmpd="sng" algn="ctr">
          <a:solidFill>
            <a:srgbClr val="CC66FF"/>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a:lnSpc>
              <a:spcPct val="90000"/>
            </a:lnSpc>
            <a:spcBef>
              <a:spcPct val="0"/>
            </a:spcBef>
            <a:spcAft>
              <a:spcPct val="35000"/>
            </a:spcAft>
            <a:buNone/>
          </a:pPr>
          <a:r>
            <a:rPr lang="en-US" sz="2200" kern="1200" dirty="0"/>
            <a:t>GPER1</a:t>
          </a:r>
        </a:p>
      </dsp:txBody>
      <dsp:txXfrm>
        <a:off x="7126439" y="84587"/>
        <a:ext cx="3124226" cy="633600"/>
      </dsp:txXfrm>
    </dsp:sp>
    <dsp:sp modelId="{50A44566-8767-498E-8EBD-6E3B7615C773}">
      <dsp:nvSpPr>
        <dsp:cNvPr id="0" name=""/>
        <dsp:cNvSpPr/>
      </dsp:nvSpPr>
      <dsp:spPr>
        <a:xfrm>
          <a:off x="7126439" y="718187"/>
          <a:ext cx="3124226" cy="3698887"/>
        </a:xfrm>
        <a:prstGeom prst="rect">
          <a:avLst/>
        </a:prstGeom>
        <a:solidFill>
          <a:srgbClr val="EDC9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a:lnSpc>
              <a:spcPct val="90000"/>
            </a:lnSpc>
            <a:spcBef>
              <a:spcPct val="0"/>
            </a:spcBef>
            <a:spcAft>
              <a:spcPct val="15000"/>
            </a:spcAft>
            <a:buFontTx/>
            <a:buNone/>
          </a:pPr>
          <a:r>
            <a:rPr lang="en-US" sz="2200" kern="1200" dirty="0"/>
            <a:t>More widely distributed and expressed in the-</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Skeletal muscle</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Neurons</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Vascular endothelium,</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Various immune cells,</a:t>
          </a:r>
        </a:p>
        <a:p>
          <a:pPr marL="228600" lvl="1" indent="-228600" algn="l" defTabSz="977900">
            <a:lnSpc>
              <a:spcPct val="90000"/>
            </a:lnSpc>
            <a:spcBef>
              <a:spcPct val="0"/>
            </a:spcBef>
            <a:spcAft>
              <a:spcPct val="15000"/>
            </a:spcAft>
            <a:buFont typeface="Arial" panose="020B0604020202020204" pitchFamily="34" charset="0"/>
            <a:buChar char="•"/>
          </a:pPr>
          <a:r>
            <a:rPr lang="en-US" sz="2200" kern="1200" dirty="0"/>
            <a:t>Target effector organs</a:t>
          </a:r>
        </a:p>
      </dsp:txBody>
      <dsp:txXfrm>
        <a:off x="7126439" y="718187"/>
        <a:ext cx="3124226" cy="36988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C118D-FD3E-4648-AA3B-C257A1C90D68}">
      <dsp:nvSpPr>
        <dsp:cNvPr id="0" name=""/>
        <dsp:cNvSpPr/>
      </dsp:nvSpPr>
      <dsp:spPr>
        <a:xfrm>
          <a:off x="1052321" y="1907"/>
          <a:ext cx="2741235" cy="70970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Estrogen binds to the intracellular nuclear receptor</a:t>
          </a:r>
        </a:p>
      </dsp:txBody>
      <dsp:txXfrm>
        <a:off x="1073108" y="22694"/>
        <a:ext cx="2699661" cy="668130"/>
      </dsp:txXfrm>
    </dsp:sp>
    <dsp:sp modelId="{B1BC0219-3ED7-4F0C-8F22-F6FC4C81AEC6}">
      <dsp:nvSpPr>
        <dsp:cNvPr id="0" name=""/>
        <dsp:cNvSpPr/>
      </dsp:nvSpPr>
      <dsp:spPr>
        <a:xfrm rot="5311492">
          <a:off x="2297772" y="737305"/>
          <a:ext cx="278157" cy="319367"/>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5400000">
        <a:off x="2339965" y="757924"/>
        <a:ext cx="191621" cy="194710"/>
      </dsp:txXfrm>
    </dsp:sp>
    <dsp:sp modelId="{FDB7FABB-67B5-41C1-B838-D0D8A1B7F6DB}">
      <dsp:nvSpPr>
        <dsp:cNvPr id="0" name=""/>
        <dsp:cNvSpPr/>
      </dsp:nvSpPr>
      <dsp:spPr>
        <a:xfrm>
          <a:off x="1080144" y="1082366"/>
          <a:ext cx="2741235" cy="709704"/>
        </a:xfrm>
        <a:prstGeom prst="roundRect">
          <a:avLst>
            <a:gd name="adj" fmla="val 10000"/>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Activates transcription factors</a:t>
          </a:r>
        </a:p>
      </dsp:txBody>
      <dsp:txXfrm>
        <a:off x="1100931" y="1103153"/>
        <a:ext cx="2699661" cy="668130"/>
      </dsp:txXfrm>
    </dsp:sp>
    <dsp:sp modelId="{B3F00609-0831-4616-8F11-76F85B0D8B48}">
      <dsp:nvSpPr>
        <dsp:cNvPr id="0" name=""/>
        <dsp:cNvSpPr/>
      </dsp:nvSpPr>
      <dsp:spPr>
        <a:xfrm rot="5491191">
          <a:off x="2309699" y="1801863"/>
          <a:ext cx="254303" cy="319367"/>
        </a:xfrm>
        <a:prstGeom prst="rightArrow">
          <a:avLst>
            <a:gd name="adj1" fmla="val 60000"/>
            <a:gd name="adj2" fmla="val 50000"/>
          </a:avLst>
        </a:prstGeom>
        <a:solidFill>
          <a:schemeClr val="accent5">
            <a:hueOff val="-3379271"/>
            <a:satOff val="-8710"/>
            <a:lumOff val="-588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en-US" sz="1200" kern="1200"/>
        </a:p>
      </dsp:txBody>
      <dsp:txXfrm rot="-5400000">
        <a:off x="2342052" y="1834408"/>
        <a:ext cx="191621" cy="178012"/>
      </dsp:txXfrm>
    </dsp:sp>
    <dsp:sp modelId="{2C046172-68E5-45FC-A572-1BCB0013083F}">
      <dsp:nvSpPr>
        <dsp:cNvPr id="0" name=""/>
        <dsp:cNvSpPr/>
      </dsp:nvSpPr>
      <dsp:spPr>
        <a:xfrm>
          <a:off x="1052321" y="2131022"/>
          <a:ext cx="2741235" cy="709704"/>
        </a:xfrm>
        <a:prstGeom prst="roundRect">
          <a:avLst>
            <a:gd name="adj" fmla="val 10000"/>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Regulate gene transcription</a:t>
          </a:r>
        </a:p>
      </dsp:txBody>
      <dsp:txXfrm>
        <a:off x="1073108" y="2151809"/>
        <a:ext cx="2699661" cy="668130"/>
      </dsp:txXfrm>
    </dsp:sp>
    <dsp:sp modelId="{EBBC5BB5-ACBC-42CB-85E3-9DECEEC33318}">
      <dsp:nvSpPr>
        <dsp:cNvPr id="0" name=""/>
        <dsp:cNvSpPr/>
      </dsp:nvSpPr>
      <dsp:spPr>
        <a:xfrm rot="5400000">
          <a:off x="2289869" y="2858470"/>
          <a:ext cx="266139" cy="319367"/>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5400000">
        <a:off x="2327128" y="2885084"/>
        <a:ext cx="191621" cy="186297"/>
      </dsp:txXfrm>
    </dsp:sp>
    <dsp:sp modelId="{FD46D6DC-DFD1-4189-8EAA-820449CFE270}">
      <dsp:nvSpPr>
        <dsp:cNvPr id="0" name=""/>
        <dsp:cNvSpPr/>
      </dsp:nvSpPr>
      <dsp:spPr>
        <a:xfrm>
          <a:off x="1052321" y="3195580"/>
          <a:ext cx="2741235" cy="709704"/>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Slow gene</a:t>
          </a:r>
          <a:r>
            <a:rPr lang="en-US" sz="1700" kern="1200" baseline="0" dirty="0"/>
            <a:t> expression</a:t>
          </a:r>
          <a:endParaRPr lang="en-US" sz="1700" kern="1200" dirty="0"/>
        </a:p>
      </dsp:txBody>
      <dsp:txXfrm>
        <a:off x="1073108" y="3216367"/>
        <a:ext cx="2699661" cy="6681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C118D-FD3E-4648-AA3B-C257A1C90D68}">
      <dsp:nvSpPr>
        <dsp:cNvPr id="0" name=""/>
        <dsp:cNvSpPr/>
      </dsp:nvSpPr>
      <dsp:spPr>
        <a:xfrm>
          <a:off x="1004915" y="3813"/>
          <a:ext cx="2836047" cy="709011"/>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Estrogen binds to the membrane-bound receptor</a:t>
          </a:r>
        </a:p>
      </dsp:txBody>
      <dsp:txXfrm>
        <a:off x="1025681" y="24579"/>
        <a:ext cx="2794515" cy="667479"/>
      </dsp:txXfrm>
    </dsp:sp>
    <dsp:sp modelId="{B1BC0219-3ED7-4F0C-8F22-F6FC4C81AEC6}">
      <dsp:nvSpPr>
        <dsp:cNvPr id="0" name=""/>
        <dsp:cNvSpPr/>
      </dsp:nvSpPr>
      <dsp:spPr>
        <a:xfrm rot="5400000">
          <a:off x="2289999" y="730550"/>
          <a:ext cx="265879" cy="31905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5400000">
        <a:off x="2327222" y="757138"/>
        <a:ext cx="191433" cy="186115"/>
      </dsp:txXfrm>
    </dsp:sp>
    <dsp:sp modelId="{2C046172-68E5-45FC-A572-1BCB0013083F}">
      <dsp:nvSpPr>
        <dsp:cNvPr id="0" name=""/>
        <dsp:cNvSpPr/>
      </dsp:nvSpPr>
      <dsp:spPr>
        <a:xfrm>
          <a:off x="1004915" y="1067331"/>
          <a:ext cx="2836047" cy="709011"/>
        </a:xfrm>
        <a:prstGeom prst="roundRect">
          <a:avLst>
            <a:gd name="adj" fmla="val 10000"/>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 Modulate the ion channel opening or activation of related enzyme</a:t>
          </a:r>
        </a:p>
      </dsp:txBody>
      <dsp:txXfrm>
        <a:off x="1025681" y="1088097"/>
        <a:ext cx="2794515" cy="667479"/>
      </dsp:txXfrm>
    </dsp:sp>
    <dsp:sp modelId="{EBBC5BB5-ACBC-42CB-85E3-9DECEEC33318}">
      <dsp:nvSpPr>
        <dsp:cNvPr id="0" name=""/>
        <dsp:cNvSpPr/>
      </dsp:nvSpPr>
      <dsp:spPr>
        <a:xfrm rot="5400000">
          <a:off x="2289999" y="1794068"/>
          <a:ext cx="265879" cy="319055"/>
        </a:xfrm>
        <a:prstGeom prst="rightArrow">
          <a:avLst>
            <a:gd name="adj1" fmla="val 60000"/>
            <a:gd name="adj2" fmla="val 50000"/>
          </a:avLst>
        </a:prstGeom>
        <a:solidFill>
          <a:schemeClr val="accent4">
            <a:hueOff val="4900445"/>
            <a:satOff val="-20388"/>
            <a:lumOff val="4804"/>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5400000">
        <a:off x="2327222" y="1820656"/>
        <a:ext cx="191433" cy="186115"/>
      </dsp:txXfrm>
    </dsp:sp>
    <dsp:sp modelId="{FD46D6DC-DFD1-4189-8EAA-820449CFE270}">
      <dsp:nvSpPr>
        <dsp:cNvPr id="0" name=""/>
        <dsp:cNvSpPr/>
      </dsp:nvSpPr>
      <dsp:spPr>
        <a:xfrm>
          <a:off x="1004915" y="2130849"/>
          <a:ext cx="2836047" cy="709011"/>
        </a:xfrm>
        <a:prstGeom prst="roundRect">
          <a:avLst>
            <a:gd name="adj" fmla="val 10000"/>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Regulate</a:t>
          </a:r>
          <a:r>
            <a:rPr lang="en-US" sz="1700" kern="1200" baseline="0" dirty="0"/>
            <a:t> gene transcription</a:t>
          </a:r>
          <a:endParaRPr lang="en-US" sz="1700" kern="1200" dirty="0"/>
        </a:p>
      </dsp:txBody>
      <dsp:txXfrm>
        <a:off x="1025681" y="2151615"/>
        <a:ext cx="2794515" cy="667479"/>
      </dsp:txXfrm>
    </dsp:sp>
    <dsp:sp modelId="{B6CEE450-D821-4988-9850-96AE44DDEEE2}">
      <dsp:nvSpPr>
        <dsp:cNvPr id="0" name=""/>
        <dsp:cNvSpPr/>
      </dsp:nvSpPr>
      <dsp:spPr>
        <a:xfrm rot="5400000">
          <a:off x="2289999" y="2857586"/>
          <a:ext cx="265879" cy="319055"/>
        </a:xfrm>
        <a:prstGeom prst="rightArrow">
          <a:avLst>
            <a:gd name="adj1" fmla="val 60000"/>
            <a:gd name="adj2" fmla="val 50000"/>
          </a:avLst>
        </a:prstGeom>
        <a:solidFill>
          <a:schemeClr val="accent4">
            <a:hueOff val="9800891"/>
            <a:satOff val="-40777"/>
            <a:lumOff val="9608"/>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US" sz="1300" kern="1200"/>
        </a:p>
      </dsp:txBody>
      <dsp:txXfrm rot="-5400000">
        <a:off x="2327222" y="2884174"/>
        <a:ext cx="191433" cy="186115"/>
      </dsp:txXfrm>
    </dsp:sp>
    <dsp:sp modelId="{93A0AC1F-4761-4654-9776-3FBE70ECA02A}">
      <dsp:nvSpPr>
        <dsp:cNvPr id="0" name=""/>
        <dsp:cNvSpPr/>
      </dsp:nvSpPr>
      <dsp:spPr>
        <a:xfrm>
          <a:off x="1004915" y="3194367"/>
          <a:ext cx="2836047" cy="709011"/>
        </a:xfrm>
        <a:prstGeom prst="roundRect">
          <a:avLst>
            <a:gd name="adj" fmla="val 1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Rapid gene expression</a:t>
          </a:r>
        </a:p>
      </dsp:txBody>
      <dsp:txXfrm>
        <a:off x="1025681" y="3215133"/>
        <a:ext cx="2794515" cy="66747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EA5A41-6032-4046-9D07-D9FC2A49C18A}">
      <dsp:nvSpPr>
        <dsp:cNvPr id="0" name=""/>
        <dsp:cNvSpPr/>
      </dsp:nvSpPr>
      <dsp:spPr>
        <a:xfrm>
          <a:off x="1748064" y="2975"/>
          <a:ext cx="3342605" cy="200556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b="1" kern="1200">
              <a:latin typeface="Myriad Pro" panose="020B0503030403020204" pitchFamily="34" charset="0"/>
            </a:rPr>
            <a:t>E1</a:t>
          </a:r>
        </a:p>
        <a:p>
          <a:pPr marL="0" lvl="0" indent="0" algn="ctr" defTabSz="1778000">
            <a:lnSpc>
              <a:spcPct val="90000"/>
            </a:lnSpc>
            <a:spcBef>
              <a:spcPct val="0"/>
            </a:spcBef>
            <a:spcAft>
              <a:spcPct val="35000"/>
            </a:spcAft>
            <a:buNone/>
          </a:pPr>
          <a:r>
            <a:rPr lang="en-US" sz="1600" kern="1200">
              <a:latin typeface="Myriad Pro" panose="020B0503030403020204" pitchFamily="34" charset="0"/>
            </a:rPr>
            <a:t>Lower binding affinity to ER</a:t>
          </a:r>
          <a:r>
            <a:rPr lang="el-GR" sz="1600" kern="1200">
              <a:latin typeface="Myriad Pro" panose="020B0503030403020204" pitchFamily="34" charset="0"/>
            </a:rPr>
            <a:t>α</a:t>
          </a:r>
          <a:r>
            <a:rPr lang="en-US" sz="1600" kern="1200">
              <a:latin typeface="Myriad Pro" panose="020B0503030403020204" pitchFamily="34" charset="0"/>
            </a:rPr>
            <a:t> &amp; ER</a:t>
          </a:r>
          <a:r>
            <a:rPr lang="el-GR" sz="1600" kern="1200">
              <a:latin typeface="Myriad Pro" panose="020B0503030403020204" pitchFamily="34" charset="0"/>
            </a:rPr>
            <a:t>β</a:t>
          </a:r>
          <a:endParaRPr lang="en-US" sz="2800" kern="1200" dirty="0">
            <a:latin typeface="Myriad Pro" panose="020B0503030403020204" pitchFamily="34" charset="0"/>
          </a:endParaRPr>
        </a:p>
      </dsp:txBody>
      <dsp:txXfrm>
        <a:off x="1748064" y="2975"/>
        <a:ext cx="3342605" cy="2005563"/>
      </dsp:txXfrm>
    </dsp:sp>
    <dsp:sp modelId="{EEF0DB4E-FC70-48C1-B3BD-4B9AB39CF482}">
      <dsp:nvSpPr>
        <dsp:cNvPr id="0" name=""/>
        <dsp:cNvSpPr/>
      </dsp:nvSpPr>
      <dsp:spPr>
        <a:xfrm>
          <a:off x="5424930" y="2975"/>
          <a:ext cx="3342605" cy="2005563"/>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b="1" kern="1200"/>
            <a:t>E2</a:t>
          </a:r>
        </a:p>
        <a:p>
          <a:pPr marL="0" lvl="0" indent="0" algn="ctr" defTabSz="1778000">
            <a:lnSpc>
              <a:spcPct val="90000"/>
            </a:lnSpc>
            <a:spcBef>
              <a:spcPct val="0"/>
            </a:spcBef>
            <a:spcAft>
              <a:spcPct val="35000"/>
            </a:spcAft>
            <a:buNone/>
          </a:pPr>
          <a:r>
            <a:rPr lang="en-US" sz="1600" kern="1200"/>
            <a:t>High affinity to all receptors</a:t>
          </a:r>
          <a:endParaRPr lang="en-US" sz="2000" kern="1200" dirty="0"/>
        </a:p>
      </dsp:txBody>
      <dsp:txXfrm>
        <a:off x="5424930" y="2975"/>
        <a:ext cx="3342605" cy="2005563"/>
      </dsp:txXfrm>
    </dsp:sp>
    <dsp:sp modelId="{20D68970-52D0-4CCF-A054-9F6CC39C73A3}">
      <dsp:nvSpPr>
        <dsp:cNvPr id="0" name=""/>
        <dsp:cNvSpPr/>
      </dsp:nvSpPr>
      <dsp:spPr>
        <a:xfrm>
          <a:off x="1748064" y="2342799"/>
          <a:ext cx="3342605" cy="2005563"/>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 </a:t>
          </a:r>
          <a:r>
            <a:rPr lang="en-US" sz="4000" b="1" kern="1200"/>
            <a:t>E3</a:t>
          </a:r>
          <a:endParaRPr lang="en-US" sz="2400" b="1" kern="1200"/>
        </a:p>
        <a:p>
          <a:pPr marL="0" lvl="0" indent="0" algn="ctr" defTabSz="1244600">
            <a:lnSpc>
              <a:spcPct val="90000"/>
            </a:lnSpc>
            <a:spcBef>
              <a:spcPct val="0"/>
            </a:spcBef>
            <a:spcAft>
              <a:spcPct val="35000"/>
            </a:spcAft>
            <a:buNone/>
          </a:pPr>
          <a:r>
            <a:rPr lang="en-US" sz="1600" kern="1200"/>
            <a:t>ERα (14%) and ERβ (21%)</a:t>
          </a:r>
          <a:endParaRPr lang="en-US" sz="2800" kern="1200" dirty="0"/>
        </a:p>
      </dsp:txBody>
      <dsp:txXfrm>
        <a:off x="1748064" y="2342799"/>
        <a:ext cx="3342605" cy="2005563"/>
      </dsp:txXfrm>
    </dsp:sp>
    <dsp:sp modelId="{96B1479C-7780-488E-9E30-8054DD03B88D}">
      <dsp:nvSpPr>
        <dsp:cNvPr id="0" name=""/>
        <dsp:cNvSpPr/>
      </dsp:nvSpPr>
      <dsp:spPr>
        <a:xfrm>
          <a:off x="5424930" y="2342799"/>
          <a:ext cx="3342605" cy="2005563"/>
        </a:xfrm>
        <a:prstGeom prst="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b="1" kern="1200" dirty="0"/>
            <a:t>E4</a:t>
          </a:r>
        </a:p>
        <a:p>
          <a:pPr marL="0" lvl="0" indent="0" algn="ctr" defTabSz="1778000">
            <a:lnSpc>
              <a:spcPct val="90000"/>
            </a:lnSpc>
            <a:spcBef>
              <a:spcPct val="0"/>
            </a:spcBef>
            <a:spcAft>
              <a:spcPct val="35000"/>
            </a:spcAft>
            <a:buNone/>
          </a:pPr>
          <a:r>
            <a:rPr lang="en-US" sz="1600" kern="1200" dirty="0" err="1"/>
            <a:t>Einds</a:t>
          </a:r>
          <a:r>
            <a:rPr lang="en-US" sz="1600" kern="1200" dirty="0"/>
            <a:t> to both ER</a:t>
          </a:r>
          <a:r>
            <a:rPr lang="el-GR" sz="1600" kern="1200" dirty="0"/>
            <a:t>α</a:t>
          </a:r>
          <a:r>
            <a:rPr lang="en-US" sz="1600" kern="1200" dirty="0"/>
            <a:t> &amp; Er</a:t>
          </a:r>
          <a:r>
            <a:rPr lang="el-GR" sz="1600" kern="1200" dirty="0"/>
            <a:t>β</a:t>
          </a:r>
          <a:r>
            <a:rPr lang="en-US" sz="1600" kern="1200" dirty="0"/>
            <a:t>, but has </a:t>
          </a:r>
          <a:r>
            <a:rPr lang="en-US" sz="1600" b="1" kern="1200" dirty="0"/>
            <a:t>4-5 fold more affinity to ER</a:t>
          </a:r>
          <a:r>
            <a:rPr lang="el-GR" sz="1600" b="1" kern="1200" dirty="0"/>
            <a:t>α</a:t>
          </a:r>
          <a:r>
            <a:rPr lang="en-US" sz="1600" b="1" kern="1200" dirty="0"/>
            <a:t>  than Estradiol (E2)</a:t>
          </a:r>
          <a:endParaRPr lang="en-US" sz="2000" b="1" kern="1200" dirty="0"/>
        </a:p>
      </dsp:txBody>
      <dsp:txXfrm>
        <a:off x="5424930" y="2342799"/>
        <a:ext cx="3342605" cy="200556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BFAB3A-D1B2-48BA-B1E8-4559AAF03201}">
      <dsp:nvSpPr>
        <dsp:cNvPr id="0" name=""/>
        <dsp:cNvSpPr/>
      </dsp:nvSpPr>
      <dsp:spPr>
        <a:xfrm rot="16200000">
          <a:off x="-1523036" y="2281405"/>
          <a:ext cx="3473386" cy="342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02482" bIns="0" numCol="1" spcCol="1270" anchor="t" anchorCtr="0">
          <a:noAutofit/>
        </a:bodyPr>
        <a:lstStyle/>
        <a:p>
          <a:pPr marL="0" lvl="0" indent="0" algn="r" defTabSz="1066800">
            <a:lnSpc>
              <a:spcPct val="90000"/>
            </a:lnSpc>
            <a:spcBef>
              <a:spcPct val="0"/>
            </a:spcBef>
            <a:spcAft>
              <a:spcPct val="35000"/>
            </a:spcAft>
            <a:buNone/>
          </a:pPr>
          <a:r>
            <a:rPr lang="en-US" sz="2400" b="1" kern="1200" dirty="0"/>
            <a:t>BREAST</a:t>
          </a:r>
        </a:p>
      </dsp:txBody>
      <dsp:txXfrm>
        <a:off x="-1523036" y="2281405"/>
        <a:ext cx="3473386" cy="342971"/>
      </dsp:txXfrm>
    </dsp:sp>
    <dsp:sp modelId="{FC61F1B9-B864-424F-8ED6-8C731823DF77}">
      <dsp:nvSpPr>
        <dsp:cNvPr id="0" name=""/>
        <dsp:cNvSpPr/>
      </dsp:nvSpPr>
      <dsp:spPr>
        <a:xfrm>
          <a:off x="385142" y="716197"/>
          <a:ext cx="1708362" cy="3473386"/>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302482" rIns="149352" bIns="149352" numCol="1" spcCol="1270" anchor="t" anchorCtr="0">
          <a:noAutofit/>
        </a:bodyPr>
        <a:lstStyle/>
        <a:p>
          <a:pPr marL="171450" lvl="1" indent="-171450" algn="l" defTabSz="711200">
            <a:lnSpc>
              <a:spcPct val="90000"/>
            </a:lnSpc>
            <a:spcBef>
              <a:spcPct val="0"/>
            </a:spcBef>
            <a:spcAft>
              <a:spcPct val="15000"/>
            </a:spcAft>
            <a:buChar char="•"/>
          </a:pPr>
          <a:r>
            <a:rPr lang="en-US" sz="1600" kern="1200" dirty="0"/>
            <a:t>Development of breast tissue during puberty</a:t>
          </a:r>
        </a:p>
        <a:p>
          <a:pPr marL="171450" lvl="1" indent="-171450" algn="l" defTabSz="711200">
            <a:lnSpc>
              <a:spcPct val="90000"/>
            </a:lnSpc>
            <a:spcBef>
              <a:spcPct val="0"/>
            </a:spcBef>
            <a:spcAft>
              <a:spcPct val="15000"/>
            </a:spcAft>
            <a:buChar char="•"/>
          </a:pPr>
          <a:r>
            <a:rPr lang="en-US" sz="1600" kern="1200"/>
            <a:t>Development of mammary ducts during pregnancy, functions to secrete breast milk in postpartum lactation</a:t>
          </a:r>
          <a:endParaRPr lang="en-US" sz="1600" kern="1200" dirty="0"/>
        </a:p>
      </dsp:txBody>
      <dsp:txXfrm>
        <a:off x="385142" y="716197"/>
        <a:ext cx="1708362" cy="3473386"/>
      </dsp:txXfrm>
    </dsp:sp>
    <dsp:sp modelId="{A66C93B8-36FA-459F-AB9F-8BCE30D74D57}">
      <dsp:nvSpPr>
        <dsp:cNvPr id="0" name=""/>
        <dsp:cNvSpPr/>
      </dsp:nvSpPr>
      <dsp:spPr>
        <a:xfrm>
          <a:off x="42170" y="263475"/>
          <a:ext cx="685943" cy="685943"/>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2000" b="-1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5FAE36-38F9-4F33-9E0E-2076E2379447}">
      <dsp:nvSpPr>
        <dsp:cNvPr id="0" name=""/>
        <dsp:cNvSpPr/>
      </dsp:nvSpPr>
      <dsp:spPr>
        <a:xfrm rot="16200000">
          <a:off x="964370" y="2281405"/>
          <a:ext cx="3473386" cy="342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02482" bIns="0" numCol="1" spcCol="1270" anchor="t" anchorCtr="0">
          <a:noAutofit/>
        </a:bodyPr>
        <a:lstStyle/>
        <a:p>
          <a:pPr marL="0" lvl="0" indent="0" algn="r" defTabSz="1066800">
            <a:lnSpc>
              <a:spcPct val="90000"/>
            </a:lnSpc>
            <a:spcBef>
              <a:spcPct val="0"/>
            </a:spcBef>
            <a:spcAft>
              <a:spcPct val="35000"/>
            </a:spcAft>
            <a:buNone/>
          </a:pPr>
          <a:r>
            <a:rPr lang="en-US" sz="2400" b="1" kern="1200" dirty="0"/>
            <a:t>UTERUS</a:t>
          </a:r>
        </a:p>
      </dsp:txBody>
      <dsp:txXfrm>
        <a:off x="964370" y="2281405"/>
        <a:ext cx="3473386" cy="342971"/>
      </dsp:txXfrm>
    </dsp:sp>
    <dsp:sp modelId="{58249A3A-23BA-4D73-B33C-77274C5F3F88}">
      <dsp:nvSpPr>
        <dsp:cNvPr id="0" name=""/>
        <dsp:cNvSpPr/>
      </dsp:nvSpPr>
      <dsp:spPr>
        <a:xfrm>
          <a:off x="2872549" y="716197"/>
          <a:ext cx="1708362" cy="3473386"/>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302482" rIns="149352" bIns="149352" numCol="1" spcCol="1270" anchor="t" anchorCtr="0">
          <a:noAutofit/>
        </a:bodyPr>
        <a:lstStyle/>
        <a:p>
          <a:pPr marL="171450" lvl="1" indent="-171450" algn="l" defTabSz="711200">
            <a:lnSpc>
              <a:spcPct val="90000"/>
            </a:lnSpc>
            <a:spcBef>
              <a:spcPct val="0"/>
            </a:spcBef>
            <a:spcAft>
              <a:spcPct val="15000"/>
            </a:spcAft>
            <a:buChar char="•"/>
          </a:pPr>
          <a:r>
            <a:rPr lang="en-US" sz="1600" kern="1200"/>
            <a:t>Thickening of endometrial lining during follicular phase of menstrual cycle</a:t>
          </a:r>
          <a:endParaRPr lang="en-US" sz="1600" kern="1200" dirty="0"/>
        </a:p>
      </dsp:txBody>
      <dsp:txXfrm>
        <a:off x="2872549" y="716197"/>
        <a:ext cx="1708362" cy="3473386"/>
      </dsp:txXfrm>
    </dsp:sp>
    <dsp:sp modelId="{EE70C46D-AB11-4C61-896A-0AACABBF6AE6}">
      <dsp:nvSpPr>
        <dsp:cNvPr id="0" name=""/>
        <dsp:cNvSpPr/>
      </dsp:nvSpPr>
      <dsp:spPr>
        <a:xfrm>
          <a:off x="2529577" y="263475"/>
          <a:ext cx="685943" cy="685943"/>
        </a:xfrm>
        <a:prstGeom prst="rect">
          <a:avLst/>
        </a:prstGeom>
        <a:blipFill rotWithShape="1">
          <a:blip xmlns:r="http://schemas.openxmlformats.org/officeDocument/2006/relationships" r:embed="rId2"/>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8462BED-0713-452A-991A-E613D8F0AA9D}">
      <dsp:nvSpPr>
        <dsp:cNvPr id="0" name=""/>
        <dsp:cNvSpPr/>
      </dsp:nvSpPr>
      <dsp:spPr>
        <a:xfrm rot="16200000">
          <a:off x="3451777" y="2281405"/>
          <a:ext cx="3473386" cy="342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302482" bIns="0" numCol="1" spcCol="1270" anchor="t" anchorCtr="0">
          <a:noAutofit/>
        </a:bodyPr>
        <a:lstStyle/>
        <a:p>
          <a:pPr marL="0" lvl="0" indent="0" algn="r" defTabSz="1066800">
            <a:lnSpc>
              <a:spcPct val="90000"/>
            </a:lnSpc>
            <a:spcBef>
              <a:spcPct val="0"/>
            </a:spcBef>
            <a:spcAft>
              <a:spcPct val="35000"/>
            </a:spcAft>
            <a:buNone/>
          </a:pPr>
          <a:r>
            <a:rPr lang="en-US" sz="2400" b="1" kern="1200" dirty="0"/>
            <a:t>VAGINA</a:t>
          </a:r>
        </a:p>
      </dsp:txBody>
      <dsp:txXfrm>
        <a:off x="3451777" y="2281405"/>
        <a:ext cx="3473386" cy="342971"/>
      </dsp:txXfrm>
    </dsp:sp>
    <dsp:sp modelId="{EEA52026-A50D-4CEB-B3C0-1BE64F8A315F}">
      <dsp:nvSpPr>
        <dsp:cNvPr id="0" name=""/>
        <dsp:cNvSpPr/>
      </dsp:nvSpPr>
      <dsp:spPr>
        <a:xfrm>
          <a:off x="5359956" y="716197"/>
          <a:ext cx="1708362" cy="3473386"/>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302482" rIns="113792"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a:t>Supports &amp; maintains the epithelial mucosa cells of vagina &amp; vulva</a:t>
          </a:r>
          <a:endParaRPr lang="en-US" sz="1600" kern="1200" dirty="0"/>
        </a:p>
        <a:p>
          <a:pPr marL="171450" lvl="1" indent="-171450" algn="l" defTabSz="711200">
            <a:lnSpc>
              <a:spcPct val="90000"/>
            </a:lnSpc>
            <a:spcBef>
              <a:spcPct val="0"/>
            </a:spcBef>
            <a:spcAft>
              <a:spcPct val="15000"/>
            </a:spcAft>
            <a:buChar char="•"/>
          </a:pPr>
          <a:r>
            <a:rPr lang="en-US" sz="1600" kern="1200"/>
            <a:t>In absence of estrogen vaginal lining becomes thin &amp; presents symptoms of dryness (Vulvovaginal atrophy)</a:t>
          </a:r>
          <a:endParaRPr lang="en-US" sz="1600" kern="1200" dirty="0"/>
        </a:p>
      </dsp:txBody>
      <dsp:txXfrm>
        <a:off x="5359956" y="716197"/>
        <a:ext cx="1708362" cy="3473386"/>
      </dsp:txXfrm>
    </dsp:sp>
    <dsp:sp modelId="{C7F3D639-B1A2-4EAA-8292-540402BCEC3F}">
      <dsp:nvSpPr>
        <dsp:cNvPr id="0" name=""/>
        <dsp:cNvSpPr/>
      </dsp:nvSpPr>
      <dsp:spPr>
        <a:xfrm>
          <a:off x="5016985" y="263475"/>
          <a:ext cx="685943" cy="685943"/>
        </a:xfrm>
        <a:prstGeom prst="rect">
          <a:avLst/>
        </a:prstGeom>
        <a:blipFill rotWithShape="1">
          <a:blip xmlns:r="http://schemas.openxmlformats.org/officeDocument/2006/relationships" r:embed="rId3"/>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A23847-652F-48E9-B9EF-D60C20FD8A83}">
      <dsp:nvSpPr>
        <dsp:cNvPr id="0" name=""/>
        <dsp:cNvSpPr/>
      </dsp:nvSpPr>
      <dsp:spPr>
        <a:xfrm rot="16200000">
          <a:off x="-1550584" y="2277816"/>
          <a:ext cx="3473387" cy="320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82698" bIns="0" numCol="1" spcCol="1270" anchor="t" anchorCtr="0">
          <a:noAutofit/>
        </a:bodyPr>
        <a:lstStyle/>
        <a:p>
          <a:pPr marL="0" lvl="0" indent="0" algn="r" defTabSz="977900">
            <a:lnSpc>
              <a:spcPct val="90000"/>
            </a:lnSpc>
            <a:spcBef>
              <a:spcPct val="0"/>
            </a:spcBef>
            <a:spcAft>
              <a:spcPct val="35000"/>
            </a:spcAft>
            <a:buNone/>
          </a:pPr>
          <a:r>
            <a:rPr lang="en-US" sz="2200" b="1" kern="1200" dirty="0"/>
            <a:t>BONE</a:t>
          </a:r>
        </a:p>
      </dsp:txBody>
      <dsp:txXfrm>
        <a:off x="-1550584" y="2277816"/>
        <a:ext cx="3473387" cy="320538"/>
      </dsp:txXfrm>
    </dsp:sp>
    <dsp:sp modelId="{4640FDAD-FBFC-4091-A817-EE0C0C1F1C14}">
      <dsp:nvSpPr>
        <dsp:cNvPr id="0" name=""/>
        <dsp:cNvSpPr/>
      </dsp:nvSpPr>
      <dsp:spPr>
        <a:xfrm>
          <a:off x="346378" y="701392"/>
          <a:ext cx="1596623" cy="347338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282698" rIns="113792"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dirty="0"/>
            <a:t>Aids in the development of bones during puberty</a:t>
          </a:r>
        </a:p>
        <a:p>
          <a:pPr marL="171450" lvl="1" indent="-171450" algn="l" defTabSz="711200">
            <a:lnSpc>
              <a:spcPct val="90000"/>
            </a:lnSpc>
            <a:spcBef>
              <a:spcPct val="0"/>
            </a:spcBef>
            <a:spcAft>
              <a:spcPct val="15000"/>
            </a:spcAft>
            <a:buChar char="•"/>
          </a:pPr>
          <a:r>
            <a:rPr lang="en-US" sz="1600" kern="1200"/>
            <a:t>In estrogen-deficient &amp; post-menopausal women protects bone by preventing osteoporosis</a:t>
          </a:r>
          <a:endParaRPr lang="en-US" sz="1600" kern="1200" dirty="0"/>
        </a:p>
      </dsp:txBody>
      <dsp:txXfrm>
        <a:off x="346378" y="701392"/>
        <a:ext cx="1596623" cy="3473387"/>
      </dsp:txXfrm>
    </dsp:sp>
    <dsp:sp modelId="{D702909C-9B31-4355-9C92-68EB9183DE98}">
      <dsp:nvSpPr>
        <dsp:cNvPr id="0" name=""/>
        <dsp:cNvSpPr/>
      </dsp:nvSpPr>
      <dsp:spPr>
        <a:xfrm>
          <a:off x="25839" y="278281"/>
          <a:ext cx="641077" cy="641077"/>
        </a:xfrm>
        <a:prstGeom prst="rect">
          <a:avLst/>
        </a:prstGeom>
        <a:blipFill rotWithShape="1">
          <a:blip xmlns:r="http://schemas.openxmlformats.org/officeDocument/2006/relationships" r:embed="rId1"/>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17AC34-DF64-47B9-BD5E-9902171C899D}">
      <dsp:nvSpPr>
        <dsp:cNvPr id="0" name=""/>
        <dsp:cNvSpPr/>
      </dsp:nvSpPr>
      <dsp:spPr>
        <a:xfrm rot="16200000">
          <a:off x="760277" y="2277816"/>
          <a:ext cx="3473387" cy="320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282698" bIns="0" numCol="1" spcCol="1270" anchor="t" anchorCtr="0">
          <a:noAutofit/>
        </a:bodyPr>
        <a:lstStyle/>
        <a:p>
          <a:pPr marL="0" lvl="0" indent="0" algn="r" defTabSz="977900">
            <a:lnSpc>
              <a:spcPct val="90000"/>
            </a:lnSpc>
            <a:spcBef>
              <a:spcPct val="0"/>
            </a:spcBef>
            <a:spcAft>
              <a:spcPct val="35000"/>
            </a:spcAft>
            <a:buNone/>
          </a:pPr>
          <a:r>
            <a:rPr lang="en-US" sz="2200" b="1" kern="1200" dirty="0"/>
            <a:t>CARDIOVASCULAR</a:t>
          </a:r>
        </a:p>
      </dsp:txBody>
      <dsp:txXfrm>
        <a:off x="760277" y="2277816"/>
        <a:ext cx="3473387" cy="320538"/>
      </dsp:txXfrm>
    </dsp:sp>
    <dsp:sp modelId="{134C09DE-3029-4458-970A-E3E79F974EDA}">
      <dsp:nvSpPr>
        <dsp:cNvPr id="0" name=""/>
        <dsp:cNvSpPr/>
      </dsp:nvSpPr>
      <dsp:spPr>
        <a:xfrm>
          <a:off x="2657240" y="701392"/>
          <a:ext cx="1596623" cy="3473387"/>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282698" rIns="113792" bIns="113792" numCol="1" spcCol="1270" anchor="t" anchorCtr="0">
          <a:noAutofit/>
        </a:bodyPr>
        <a:lstStyle/>
        <a:p>
          <a:pPr marL="171450" lvl="1" indent="-171450" algn="l" defTabSz="711200">
            <a:lnSpc>
              <a:spcPct val="90000"/>
            </a:lnSpc>
            <a:spcBef>
              <a:spcPct val="0"/>
            </a:spcBef>
            <a:spcAft>
              <a:spcPct val="15000"/>
            </a:spcAft>
            <a:buChar char="•"/>
          </a:pPr>
          <a:r>
            <a:rPr lang="en-US" sz="1600" kern="1200"/>
            <a:t>Increases HDL &amp; triglycerides</a:t>
          </a:r>
          <a:endParaRPr lang="en-US" sz="1600" kern="1200" dirty="0"/>
        </a:p>
        <a:p>
          <a:pPr marL="171450" lvl="1" indent="-171450" algn="l" defTabSz="711200">
            <a:lnSpc>
              <a:spcPct val="90000"/>
            </a:lnSpc>
            <a:spcBef>
              <a:spcPct val="0"/>
            </a:spcBef>
            <a:spcAft>
              <a:spcPct val="15000"/>
            </a:spcAft>
            <a:buChar char="•"/>
          </a:pPr>
          <a:r>
            <a:rPr lang="en-US" sz="1600" kern="1200"/>
            <a:t>Decreases LDL &amp; plasma cholesterol</a:t>
          </a:r>
          <a:endParaRPr lang="en-US" sz="1600" kern="1200" dirty="0"/>
        </a:p>
      </dsp:txBody>
      <dsp:txXfrm>
        <a:off x="2657240" y="701392"/>
        <a:ext cx="1596623" cy="3473387"/>
      </dsp:txXfrm>
    </dsp:sp>
    <dsp:sp modelId="{5B5911A1-0308-4611-9205-9A387E4C4D78}">
      <dsp:nvSpPr>
        <dsp:cNvPr id="0" name=""/>
        <dsp:cNvSpPr/>
      </dsp:nvSpPr>
      <dsp:spPr>
        <a:xfrm>
          <a:off x="2336701" y="278281"/>
          <a:ext cx="641077" cy="641077"/>
        </a:xfrm>
        <a:prstGeom prst="rect">
          <a:avLst/>
        </a:prstGeom>
        <a:blipFill rotWithShape="1">
          <a:blip xmlns:r="http://schemas.openxmlformats.org/officeDocument/2006/relationships" r:embed="rId2"/>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2">
  <dgm:title val=""/>
  <dgm:desc val=""/>
  <dgm:catLst>
    <dgm:cat type="list" pri="6000"/>
    <dgm:cat type="relationship" pri="16000"/>
    <dgm:cat type="picture" pri="29000"/>
    <dgm:cat type="pictureconvert" pri="2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dgm:varLst>
    <dgm:choose name="Name0">
      <dgm:if name="Name1" func="var" arg="dir" op="equ" val="norm">
        <dgm:alg type="lin">
          <dgm:param type="linDir" val="fromL"/>
          <dgm:param type="nodeVertAlign" val="t"/>
        </dgm:alg>
      </dgm:if>
      <dgm:else name="Name2">
        <dgm:alg type="lin">
          <dgm:param type="linDir" val="fromR"/>
          <dgm:param type="nodeVertAlign" val="t"/>
        </dgm:alg>
      </dgm:else>
    </dgm:choose>
    <dgm:shape xmlns:r="http://schemas.openxmlformats.org/officeDocument/2006/relationships" r:blip="">
      <dgm:adjLst/>
    </dgm:shape>
    <dgm:presOf/>
    <dgm:constrLst>
      <dgm:constr type="w" for="ch" forName="compositeNode" refType="w"/>
      <dgm:constr type="h" for="ch" forName="compositeNode" refType="h"/>
      <dgm:constr type="w" for="ch" forName="sibTrans" refType="w" refFor="ch" refForName="compositeNode" op="equ" fact="0.2"/>
      <dgm:constr type="h" for="des" forName="childNode" op="equ"/>
      <dgm:constr type="w" for="des" forName="childNode" op="equ"/>
      <dgm:constr type="w" for="des" forName="parentNode" op="equ"/>
      <dgm:constr type="h" for="des" forName="image" op="equ"/>
      <dgm:constr type="w" for="des" forName="image" op="equ"/>
      <dgm:constr type="primFontSz" for="des" forName="parentNode" op="equ" val="65"/>
      <dgm:constr type="primFontSz" for="des" forName="childNode" op="equ" val="65"/>
    </dgm:constrLst>
    <dgm:ruleLst/>
    <dgm:forEach name="Name3" axis="ch" ptType="node">
      <dgm:layoutNode name="compositeNode">
        <dgm:varLst>
          <dgm:bulletEnabled val="1"/>
        </dgm:varLst>
        <dgm:alg type="composite"/>
        <dgm:presOf/>
        <dgm:choose name="Name4">
          <dgm:if name="Name5" func="var" arg="dir" op="equ" val="norm">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l" for="ch" forName="image"/>
              <dgm:constr type="w" for="ch" forName="childNode" refType="w" fact="0.85"/>
              <dgm:constr type="h" for="ch" forName="childNode" refType="h" fact="0.78"/>
              <dgm:constr type="t" for="ch" forName="childNode" refType="h" refFor="ch" refForName="image" fact="0.66"/>
              <dgm:constr type="l"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l" for="ch" forName="parentNode"/>
              <dgm:constr type="r" for="ch" forName="parentNode" refType="l" refFor="ch" refForName="childNode"/>
              <dgm:constr type="rMarg" for="ch" forName="parentNode" refType="w" refFor="ch" refForName="image" fact="1.25"/>
            </dgm:constrLst>
          </dgm:if>
          <dgm:else name="Name6">
            <dgm:constrLst>
              <dgm:constr type="w" for="ch" forName="image" refType="w"/>
              <dgm:constr type="h" for="ch" forName="image" refType="h"/>
              <dgm:constr type="h" for="ch" forName="image" refType="w" refFor="ch" refForName="image" op="lte"/>
              <dgm:constr type="w" for="ch" forName="image" refType="h" refFor="ch" refForName="image" op="lte"/>
              <dgm:constr type="w" for="ch" forName="image" refType="w" op="lte" fact="0.33"/>
              <dgm:constr type="h" for="ch" forName="image" refType="h" op="lte" fact="0.33"/>
              <dgm:constr type="t" for="ch" forName="image"/>
              <dgm:constr type="r" for="ch" forName="image" refType="w"/>
              <dgm:constr type="w" for="ch" forName="childNode" refType="w" fact="0.85"/>
              <dgm:constr type="h" for="ch" forName="childNode" refType="h" fact="0.78"/>
              <dgm:constr type="t" for="ch" forName="childNode" refType="h" refFor="ch" refForName="image" fact="0.66"/>
              <dgm:constr type="r" for="ch" forName="childNode" refType="w"/>
              <dgm:constr type="rOff" for="ch" forName="childNode" refType="w" refFor="ch" refForName="image" fact="-0.5"/>
              <dgm:constr type="tMarg" for="ch" forName="childNode" refType="w" refFor="ch" refForName="image" fact="1.25"/>
              <dgm:constr type="t" for="ch" forName="parentNode" refType="h" refFor="ch" refForName="image" fact="0.66"/>
              <dgm:constr type="b" for="ch" forName="parentNode" refType="b" refFor="ch" refForName="childNode"/>
              <dgm:constr type="r" for="ch" forName="parentNode" refType="w"/>
              <dgm:constr type="l" for="ch" forName="parentNode" refType="r" refFor="ch" refForName="childNode"/>
              <dgm:constr type="lOff" for="ch" forName="parentNode" refType="rOff" refFor="ch" refForName="childNode"/>
              <dgm:constr type="lMarg" for="ch" forName="parentNode" refType="w" refFor="ch" refForName="image" fact="1.25"/>
            </dgm:constrLst>
          </dgm:else>
        </dgm:choose>
        <dgm:ruleLst>
          <dgm:rule type="w" for="ch" forName="childNode" val="NaN" fact="0.4" max="NaN"/>
          <dgm:rule type="h" for="ch" forName="childNode" val="NaN" fact="0.5" max="NaN"/>
        </dgm:ruleLst>
        <dgm:layoutNode name="image" styleLbl="fgImgPlace1">
          <dgm:alg type="sp"/>
          <dgm:shape xmlns:r="http://schemas.openxmlformats.org/officeDocument/2006/relationships" type="rect" r:blip="" zOrderOff="4" blipPhldr="1">
            <dgm:adjLst/>
          </dgm:shape>
          <dgm:presOf/>
          <dgm:constrLst/>
          <dgm:ruleLst/>
        </dgm:layoutNode>
        <dgm:layoutNode name="childNode" styleLbl="node1">
          <dgm:varLst>
            <dgm:bulletEnabled val="1"/>
          </dgm:varLst>
          <dgm:alg type="tx">
            <dgm:param type="stBulletLvl" val="1"/>
          </dgm:alg>
          <dgm:shape xmlns:r="http://schemas.openxmlformats.org/officeDocument/2006/relationships" type="rect" r:blip="" zOrderOff="2">
            <dgm:adjLst/>
          </dgm:shape>
          <dgm:presOf axis="des" ptType="node"/>
          <dgm:constrLst/>
          <dgm:ruleLst>
            <dgm:rule type="primFontSz" val="5" fact="NaN" max="NaN"/>
          </dgm:ruleLst>
        </dgm:layoutNode>
        <dgm:layoutNode name="parentNode" styleLbl="revTx">
          <dgm:varLst>
            <dgm:chMax val="0"/>
            <dgm:bulletEnabled val="1"/>
          </dgm:varLst>
          <dgm:choose name="Name7">
            <dgm:if name="Name8" func="var" arg="dir" op="equ" val="norm">
              <dgm:alg type="tx">
                <dgm:param type="autoTxRot" val="grav"/>
                <dgm:param type="txAnchorVert" val="t"/>
                <dgm:param type="parTxLTRAlign" val="r"/>
                <dgm:param type="parTxRTLAlign" val="r"/>
              </dgm:alg>
              <dgm:shape xmlns:r="http://schemas.openxmlformats.org/officeDocument/2006/relationships" rot="270" type="rect" r:blip="">
                <dgm:adjLst/>
              </dgm:shape>
              <dgm:presOf axis="self"/>
              <dgm:constrLst>
                <dgm:constr type="lMarg"/>
                <dgm:constr type="bMarg"/>
                <dgm:constr type="tMarg"/>
              </dgm:constrLst>
            </dgm:if>
            <dgm:else name="Name9">
              <dgm:alg type="tx">
                <dgm:param type="autoTxRot" val="grav"/>
                <dgm:param type="parTxLTRAlign" val="l"/>
                <dgm:param type="parTxRTLAlign" val="l"/>
              </dgm:alg>
              <dgm:shape xmlns:r="http://schemas.openxmlformats.org/officeDocument/2006/relationships" rot="90" type="rect" r:blip="">
                <dgm:adjLst/>
              </dgm:shape>
              <dgm:presOf axis="self"/>
              <dgm:constrLst>
                <dgm:constr type="rMarg"/>
                <dgm:constr type="bMarg"/>
                <dgm:constr type="tMarg"/>
              </dgm:constrLst>
            </dgm:else>
          </dgm:choose>
          <dgm:ruleLst>
            <dgm:rule type="primFontSz" val="5" fact="NaN" max="NaN"/>
          </dgm:ruleLst>
        </dgm:layoutNode>
      </dgm:layoutNode>
      <dgm:forEach name="Name10" axis="followSib" ptType="sibTrans" cnt="1">
        <dgm:layoutNode name="sibTrans">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6A1FF6-54AD-4220-8BC0-FDB315D2EFE8}" type="datetimeFigureOut">
              <a:rPr lang="en-US" smtClean="0"/>
              <a:t>7/1/2026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A47B5F-FDD5-49BA-99BB-5D5C1AE07973}" type="slidenum">
              <a:rPr lang="en-US" smtClean="0"/>
              <a:t>‹#›</a:t>
            </a:fld>
            <a:endParaRPr lang="en-US"/>
          </a:p>
        </p:txBody>
      </p:sp>
    </p:spTree>
    <p:extLst>
      <p:ext uri="{BB962C8B-B14F-4D97-AF65-F5344CB8AC3E}">
        <p14:creationId xmlns:p14="http://schemas.microsoft.com/office/powerpoint/2010/main" val="151639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prostate is a part of the male reproductive system, which includes the penis, prostate, seminal vesicles, and testicles.</a:t>
            </a:r>
          </a:p>
          <a:p>
            <a:pPr marL="171450" indent="-171450">
              <a:buFont typeface="Arial" panose="020B0604020202020204" pitchFamily="34" charset="0"/>
              <a:buChar char="•"/>
            </a:pPr>
            <a:r>
              <a:rPr lang="en-US" dirty="0"/>
              <a:t>E4 is an estrogen with a distinctive profile of ER alpha activation. E4 activates the nuclear ER alpha, but is an antagonist of the membrane ER alpha, in contrast to other estrogens.</a:t>
            </a:r>
          </a:p>
          <a:p>
            <a:pPr marL="171450" indent="-171450">
              <a:buFont typeface="Arial" panose="020B0604020202020204" pitchFamily="34" charset="0"/>
              <a:buChar char="•"/>
            </a:pPr>
            <a:r>
              <a:rPr lang="en-US" b="0" i="0" dirty="0">
                <a:solidFill>
                  <a:srgbClr val="212121"/>
                </a:solidFill>
                <a:effectLst/>
                <a:latin typeface="Cambria" panose="02040503050406030204" pitchFamily="18" charset="0"/>
              </a:rPr>
              <a:t>In recent years, a third membrane-bound ER has emerged, G protein-coupled receptor 30 or G protein-coupled </a:t>
            </a:r>
            <a:r>
              <a:rPr lang="en-US" b="0" i="0" dirty="0" err="1">
                <a:solidFill>
                  <a:srgbClr val="212121"/>
                </a:solidFill>
                <a:effectLst/>
                <a:latin typeface="Cambria" panose="02040503050406030204" pitchFamily="18" charset="0"/>
              </a:rPr>
              <a:t>oestrogen</a:t>
            </a:r>
            <a:r>
              <a:rPr lang="en-US" b="0" i="0" dirty="0">
                <a:solidFill>
                  <a:srgbClr val="212121"/>
                </a:solidFill>
                <a:effectLst/>
                <a:latin typeface="Cambria" panose="02040503050406030204" pitchFamily="18" charset="0"/>
              </a:rPr>
              <a:t> receptor 1 (GPER1), which mediates </a:t>
            </a:r>
            <a:r>
              <a:rPr lang="en-US" b="0" i="0" dirty="0" err="1">
                <a:solidFill>
                  <a:srgbClr val="212121"/>
                </a:solidFill>
                <a:effectLst/>
                <a:latin typeface="Cambria" panose="02040503050406030204" pitchFamily="18" charset="0"/>
              </a:rPr>
              <a:t>oestrogenic</a:t>
            </a:r>
            <a:r>
              <a:rPr lang="en-US" b="0" i="0" dirty="0">
                <a:solidFill>
                  <a:srgbClr val="212121"/>
                </a:solidFill>
                <a:effectLst/>
                <a:latin typeface="Cambria" panose="02040503050406030204" pitchFamily="18" charset="0"/>
              </a:rPr>
              <a:t> responses in cardiovascular and metabolic regulation.</a:t>
            </a:r>
          </a:p>
          <a:p>
            <a:pPr marL="171450" indent="-171450">
              <a:buFont typeface="Arial" panose="020B0604020202020204" pitchFamily="34" charset="0"/>
              <a:buChar char="•"/>
            </a:pPr>
            <a:r>
              <a:rPr lang="en-US" dirty="0"/>
              <a:t> G protein-coupled receptor 30, now named G protein-coupled </a:t>
            </a:r>
            <a:r>
              <a:rPr lang="en-US" dirty="0" err="1"/>
              <a:t>oestrogen</a:t>
            </a:r>
            <a:r>
              <a:rPr lang="en-US" dirty="0"/>
              <a:t> receptor 1 (GPER1), is a seven transmembrane-domain G protein-coupled receptor (GPCR) that was recently found to bind 17</a:t>
            </a:r>
            <a:r>
              <a:rPr lang="el-GR" dirty="0"/>
              <a:t>β-</a:t>
            </a:r>
            <a:r>
              <a:rPr lang="en-US" dirty="0"/>
              <a:t>estradiol (E2) with high affinity and mediate </a:t>
            </a:r>
            <a:r>
              <a:rPr lang="en-US" dirty="0" err="1"/>
              <a:t>oestrogenic</a:t>
            </a:r>
            <a:r>
              <a:rPr lang="en-US" dirty="0"/>
              <a:t> signals</a:t>
            </a:r>
          </a:p>
          <a:p>
            <a:pPr marL="171450" indent="-171450">
              <a:buFont typeface="Arial" panose="020B0604020202020204" pitchFamily="34" charset="0"/>
              <a:buChar char="•"/>
            </a:pPr>
            <a:r>
              <a:rPr lang="en-US" dirty="0"/>
              <a:t>https://www.ncbi.nlm.nih.gov/pmc/articles/PMC3144530/ </a:t>
            </a:r>
          </a:p>
        </p:txBody>
      </p:sp>
      <p:sp>
        <p:nvSpPr>
          <p:cNvPr id="4" name="Slide Number Placeholder 3"/>
          <p:cNvSpPr>
            <a:spLocks noGrp="1"/>
          </p:cNvSpPr>
          <p:nvPr>
            <p:ph type="sldNum" sz="quarter" idx="5"/>
          </p:nvPr>
        </p:nvSpPr>
        <p:spPr/>
        <p:txBody>
          <a:bodyPr/>
          <a:lstStyle/>
          <a:p>
            <a:fld id="{D4944525-5938-4478-8301-C14DAC86A400}" type="slidenum">
              <a:rPr lang="en-US" smtClean="0"/>
              <a:t>6</a:t>
            </a:fld>
            <a:endParaRPr lang="en-US"/>
          </a:p>
        </p:txBody>
      </p:sp>
    </p:spTree>
    <p:extLst>
      <p:ext uri="{BB962C8B-B14F-4D97-AF65-F5344CB8AC3E}">
        <p14:creationId xmlns:p14="http://schemas.microsoft.com/office/powerpoint/2010/main" val="33431261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4290A9-9625-A41D-311D-DDA6152AC3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E0F7C5A-FC96-4E9E-1F89-86CA9E7005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75BBDCC-1B61-A342-9140-CB5EEED57CB5}"/>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5" name="Footer Placeholder 4">
            <a:extLst>
              <a:ext uri="{FF2B5EF4-FFF2-40B4-BE49-F238E27FC236}">
                <a16:creationId xmlns:a16="http://schemas.microsoft.com/office/drawing/2014/main" id="{704627C2-BD2C-5566-DF6D-D010D695C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7302F1-31BD-B563-7175-48ED64EBF463}"/>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3887812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CC0AF-3431-D640-4F57-C94A1F2159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B34C18-56A9-9ED5-EF23-08BDB537CE0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03B2E3C-A815-631F-90B4-E92B583A612E}"/>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5" name="Footer Placeholder 4">
            <a:extLst>
              <a:ext uri="{FF2B5EF4-FFF2-40B4-BE49-F238E27FC236}">
                <a16:creationId xmlns:a16="http://schemas.microsoft.com/office/drawing/2014/main" id="{54038A81-5EF6-C17E-639F-D9E8250B87B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6C97B6-9BC2-1254-42EA-A9D90D18719E}"/>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32908410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8FBAA4-7BAC-5519-BCDC-25CBA75AE5E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84D656D-E1CF-227D-B49D-3D6484062B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BC65FF-1336-A0E0-53BC-7F35E85C0D6F}"/>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5" name="Footer Placeholder 4">
            <a:extLst>
              <a:ext uri="{FF2B5EF4-FFF2-40B4-BE49-F238E27FC236}">
                <a16:creationId xmlns:a16="http://schemas.microsoft.com/office/drawing/2014/main" id="{1D599BFE-8FB9-F052-8858-AD633809FC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C736B6-8DDF-7227-A566-17161C0E171D}"/>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88140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DCFF9-AE62-6A85-DC95-B0D357E7855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6B6C12-067C-1209-3C2F-FF4FDF5D357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C67707E-E822-263F-13F9-BEA40E64BA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E41447B-E38F-E93A-D6E0-56B4028BD20E}"/>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6" name="Footer Placeholder 5">
            <a:extLst>
              <a:ext uri="{FF2B5EF4-FFF2-40B4-BE49-F238E27FC236}">
                <a16:creationId xmlns:a16="http://schemas.microsoft.com/office/drawing/2014/main" id="{F3F6704E-E902-0BC8-AFA0-2372F359E7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19D40C-98C6-FAB3-CD47-26A84356D0D2}"/>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722076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AC65A-5510-D655-4935-62DB88B1222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26044B2-FFBC-8B37-1457-EB61C90F45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EA776FC-8587-C182-78B4-DC856D5B74D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9224274-C5DD-2A24-4936-67B2C0988D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6104104-8110-4388-E728-9B491A98DD8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5030CFA-5B01-C39D-B376-446D3281EAEF}"/>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8" name="Footer Placeholder 7">
            <a:extLst>
              <a:ext uri="{FF2B5EF4-FFF2-40B4-BE49-F238E27FC236}">
                <a16:creationId xmlns:a16="http://schemas.microsoft.com/office/drawing/2014/main" id="{DD23CB22-A5F4-61CF-E86F-C08353E9F4E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D0AE9A8-354A-44CB-32AA-58E249CE9146}"/>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2728107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C41BC-5890-BF80-EC5C-E64A873B9C3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AAEC4B1-2355-C82A-17CB-12E419B200EF}"/>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4" name="Footer Placeholder 3">
            <a:extLst>
              <a:ext uri="{FF2B5EF4-FFF2-40B4-BE49-F238E27FC236}">
                <a16:creationId xmlns:a16="http://schemas.microsoft.com/office/drawing/2014/main" id="{89E73424-EBC0-6AB1-1F62-CF5E5729497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173BFFB-985E-3AFB-BBE2-1826A3094DA0}"/>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38023466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057C23-C1B2-0A48-3B02-F80843132FD5}"/>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3" name="Footer Placeholder 2">
            <a:extLst>
              <a:ext uri="{FF2B5EF4-FFF2-40B4-BE49-F238E27FC236}">
                <a16:creationId xmlns:a16="http://schemas.microsoft.com/office/drawing/2014/main" id="{A6906AEA-490F-C36A-9063-D87255C30B9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1C58799-431F-3F8C-8715-778424AC8AFF}"/>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3361088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80996-0580-193F-98C5-EA57E9D75B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792D8EB-4FF8-BF4B-427D-23A9716549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A516DD0-A4E6-05FD-1F17-95E7EE90A5E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E828D47-1967-40EE-1577-2B5F6055BAB8}"/>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6" name="Footer Placeholder 5">
            <a:extLst>
              <a:ext uri="{FF2B5EF4-FFF2-40B4-BE49-F238E27FC236}">
                <a16:creationId xmlns:a16="http://schemas.microsoft.com/office/drawing/2014/main" id="{7DCC0ACD-C25A-D2C9-CF06-FEE972A70C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97BF74-E0E1-E2C7-701C-F774C8EEDFC6}"/>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2219559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4D738-ACB9-F65D-B6B8-B64422D2F5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20837A7-38A6-D224-D966-CBEDDC6D60E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435B42F-18CD-2469-A2D4-ECFF056117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8EC906-D1D8-6E5B-5E9A-8C597BB956B5}"/>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6" name="Footer Placeholder 5">
            <a:extLst>
              <a:ext uri="{FF2B5EF4-FFF2-40B4-BE49-F238E27FC236}">
                <a16:creationId xmlns:a16="http://schemas.microsoft.com/office/drawing/2014/main" id="{E557D38E-B3FE-5569-6456-B40FC789D05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0D5A07-23CD-3204-0A5F-1F95E133F7FB}"/>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1897767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56655-9719-2085-8839-E5834014684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2E5D898-7993-3D57-F147-1F0442906CC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BA2EAE-C6A7-E6C8-6B0E-8C861B4D9A4B}"/>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5" name="Footer Placeholder 4">
            <a:extLst>
              <a:ext uri="{FF2B5EF4-FFF2-40B4-BE49-F238E27FC236}">
                <a16:creationId xmlns:a16="http://schemas.microsoft.com/office/drawing/2014/main" id="{AB59285F-9B10-DA79-D92F-BEB94BD055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D4159B-2CC1-34F3-8443-126C9322E5C2}"/>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35817998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0F027A-C296-4F71-1437-620AF801471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F641597-A56D-1E96-79E3-6459E135139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EFFD72-FAAA-2760-E1EE-B2BA2DC097A9}"/>
              </a:ext>
            </a:extLst>
          </p:cNvPr>
          <p:cNvSpPr>
            <a:spLocks noGrp="1"/>
          </p:cNvSpPr>
          <p:nvPr>
            <p:ph type="dt" sz="half" idx="10"/>
          </p:nvPr>
        </p:nvSpPr>
        <p:spPr/>
        <p:txBody>
          <a:bodyPr/>
          <a:lstStyle/>
          <a:p>
            <a:fld id="{2EF73FE7-7DA2-43A2-B4FC-F1756B2777CB}" type="datetimeFigureOut">
              <a:rPr lang="en-US" smtClean="0"/>
              <a:t>7/1/2026</a:t>
            </a:fld>
            <a:endParaRPr lang="en-US"/>
          </a:p>
        </p:txBody>
      </p:sp>
      <p:sp>
        <p:nvSpPr>
          <p:cNvPr id="5" name="Footer Placeholder 4">
            <a:extLst>
              <a:ext uri="{FF2B5EF4-FFF2-40B4-BE49-F238E27FC236}">
                <a16:creationId xmlns:a16="http://schemas.microsoft.com/office/drawing/2014/main" id="{56C1A16D-9E02-D0AD-2FB0-AE4F30316E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DF0A362-14C7-EAA9-3C79-1D56DE6D9D41}"/>
              </a:ext>
            </a:extLst>
          </p:cNvPr>
          <p:cNvSpPr>
            <a:spLocks noGrp="1"/>
          </p:cNvSpPr>
          <p:nvPr>
            <p:ph type="sldNum" sz="quarter" idx="12"/>
          </p:nvPr>
        </p:nvSpPr>
        <p:spPr/>
        <p:txBody>
          <a:bodyPr/>
          <a:lstStyle/>
          <a:p>
            <a:fld id="{B7833D7A-E958-4FE2-84C3-51673BE595B5}" type="slidenum">
              <a:rPr lang="en-US" smtClean="0"/>
              <a:t>‹#›</a:t>
            </a:fld>
            <a:endParaRPr lang="en-US"/>
          </a:p>
        </p:txBody>
      </p:sp>
    </p:spTree>
    <p:extLst>
      <p:ext uri="{BB962C8B-B14F-4D97-AF65-F5344CB8AC3E}">
        <p14:creationId xmlns:p14="http://schemas.microsoft.com/office/powerpoint/2010/main" val="1111966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331E8A-B972-5E70-F119-1FB8381357B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66C36F3B-AE88-4F1D-D642-EBEA01FE8CF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13333C-1375-B97E-9FB0-D5B53009A2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F73FE7-7DA2-43A2-B4FC-F1756B2777CB}" type="datetimeFigureOut">
              <a:rPr lang="en-US" smtClean="0"/>
              <a:t>7/1/2026</a:t>
            </a:fld>
            <a:endParaRPr lang="en-US"/>
          </a:p>
        </p:txBody>
      </p:sp>
      <p:sp>
        <p:nvSpPr>
          <p:cNvPr id="5" name="Footer Placeholder 4">
            <a:extLst>
              <a:ext uri="{FF2B5EF4-FFF2-40B4-BE49-F238E27FC236}">
                <a16:creationId xmlns:a16="http://schemas.microsoft.com/office/drawing/2014/main" id="{19C1B905-C61C-2C6D-391F-6B70E753B0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215E3C4-12AF-9180-9DA5-D3E5B3D74E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833D7A-E958-4FE2-84C3-51673BE595B5}" type="slidenum">
              <a:rPr lang="en-US" smtClean="0"/>
              <a:t>‹#›</a:t>
            </a:fld>
            <a:endParaRPr lang="en-US"/>
          </a:p>
        </p:txBody>
      </p:sp>
    </p:spTree>
    <p:extLst>
      <p:ext uri="{BB962C8B-B14F-4D97-AF65-F5344CB8AC3E}">
        <p14:creationId xmlns:p14="http://schemas.microsoft.com/office/powerpoint/2010/main" val="1320266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8" Type="http://schemas.openxmlformats.org/officeDocument/2006/relationships/diagramLayout" Target="../diagrams/layout7.xml"/><Relationship Id="rId3" Type="http://schemas.openxmlformats.org/officeDocument/2006/relationships/diagramLayout" Target="../diagrams/layout6.xml"/><Relationship Id="rId7" Type="http://schemas.openxmlformats.org/officeDocument/2006/relationships/diagramData" Target="../diagrams/data7.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11" Type="http://schemas.microsoft.com/office/2007/relationships/diagramDrawing" Target="../diagrams/drawing7.xml"/><Relationship Id="rId5" Type="http://schemas.openxmlformats.org/officeDocument/2006/relationships/diagramColors" Target="../diagrams/colors6.xml"/><Relationship Id="rId10" Type="http://schemas.openxmlformats.org/officeDocument/2006/relationships/diagramColors" Target="../diagrams/colors7.xml"/><Relationship Id="rId4" Type="http://schemas.openxmlformats.org/officeDocument/2006/relationships/diagramQuickStyle" Target="../diagrams/quickStyle6.xml"/><Relationship Id="rId9"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E6E76-5B39-DDF6-BA5E-2D633C712C82}"/>
              </a:ext>
            </a:extLst>
          </p:cNvPr>
          <p:cNvSpPr>
            <a:spLocks noGrp="1"/>
          </p:cNvSpPr>
          <p:nvPr>
            <p:ph type="ctrTitle"/>
          </p:nvPr>
        </p:nvSpPr>
        <p:spPr/>
        <p:txBody>
          <a:bodyPr/>
          <a:lstStyle/>
          <a:p>
            <a:r>
              <a:rPr lang="en-US" dirty="0">
                <a:latin typeface="Myriad Pro" panose="020B0503030403020204" pitchFamily="34" charset="0"/>
              </a:rPr>
              <a:t>The superiority of Estetrol over other estrogens </a:t>
            </a:r>
          </a:p>
        </p:txBody>
      </p:sp>
      <p:sp>
        <p:nvSpPr>
          <p:cNvPr id="3" name="Subtitle 2">
            <a:extLst>
              <a:ext uri="{FF2B5EF4-FFF2-40B4-BE49-F238E27FC236}">
                <a16:creationId xmlns:a16="http://schemas.microsoft.com/office/drawing/2014/main" id="{418B522A-12F2-61F6-64E8-23DF901F4C4E}"/>
              </a:ext>
            </a:extLst>
          </p:cNvPr>
          <p:cNvSpPr>
            <a:spLocks noGrp="1"/>
          </p:cNvSpPr>
          <p:nvPr>
            <p:ph type="subTitle" idx="1"/>
          </p:nvPr>
        </p:nvSpPr>
        <p:spPr/>
        <p:txBody>
          <a:bodyPr/>
          <a:lstStyle/>
          <a:p>
            <a:endParaRPr lang="en-US" dirty="0">
              <a:latin typeface="Myriad Pro" panose="020B0503030403020204" pitchFamily="34" charset="0"/>
            </a:endParaRPr>
          </a:p>
        </p:txBody>
      </p:sp>
    </p:spTree>
    <p:extLst>
      <p:ext uri="{BB962C8B-B14F-4D97-AF65-F5344CB8AC3E}">
        <p14:creationId xmlns:p14="http://schemas.microsoft.com/office/powerpoint/2010/main" val="1558171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5ABF2-771C-5CF3-6170-4FB20B9D1C86}"/>
              </a:ext>
            </a:extLst>
          </p:cNvPr>
          <p:cNvSpPr>
            <a:spLocks noGrp="1"/>
          </p:cNvSpPr>
          <p:nvPr>
            <p:ph type="title"/>
          </p:nvPr>
        </p:nvSpPr>
        <p:spPr/>
        <p:txBody>
          <a:bodyPr/>
          <a:lstStyle/>
          <a:p>
            <a:r>
              <a:rPr lang="en-US" dirty="0">
                <a:solidFill>
                  <a:srgbClr val="7030A0"/>
                </a:solidFill>
                <a:latin typeface="Myriad Pro" panose="020B0503030403020204" pitchFamily="34" charset="0"/>
              </a:rPr>
              <a:t>Introduction</a:t>
            </a:r>
          </a:p>
        </p:txBody>
      </p:sp>
      <p:sp>
        <p:nvSpPr>
          <p:cNvPr id="3" name="Content Placeholder 2">
            <a:extLst>
              <a:ext uri="{FF2B5EF4-FFF2-40B4-BE49-F238E27FC236}">
                <a16:creationId xmlns:a16="http://schemas.microsoft.com/office/drawing/2014/main" id="{3F24CC49-339C-8E09-1323-80555A1ED98F}"/>
              </a:ext>
            </a:extLst>
          </p:cNvPr>
          <p:cNvSpPr>
            <a:spLocks noGrp="1"/>
          </p:cNvSpPr>
          <p:nvPr>
            <p:ph idx="1"/>
          </p:nvPr>
        </p:nvSpPr>
        <p:spPr>
          <a:xfrm>
            <a:off x="838200" y="2254996"/>
            <a:ext cx="10515600" cy="3279112"/>
          </a:xfrm>
        </p:spPr>
        <p:txBody>
          <a:bodyPr>
            <a:normAutofit/>
          </a:bodyPr>
          <a:lstStyle/>
          <a:p>
            <a:r>
              <a:rPr lang="en-US" sz="2400" dirty="0">
                <a:latin typeface="Myriad Pro" panose="020B0503030403020204" pitchFamily="34" charset="0"/>
              </a:rPr>
              <a:t>Estrogen, a steroid compound, is primarily produced by the ovaries and placenta in females and the adrenal cortex of males.</a:t>
            </a:r>
          </a:p>
          <a:p>
            <a:r>
              <a:rPr lang="en-US" sz="2400" dirty="0">
                <a:latin typeface="Myriad Pro" panose="020B0503030403020204" pitchFamily="34" charset="0"/>
              </a:rPr>
              <a:t>Estrogens play important modulatory roles in physiological and pathophysiological processes.</a:t>
            </a:r>
          </a:p>
          <a:p>
            <a:r>
              <a:rPr lang="en-US" sz="2400" dirty="0">
                <a:latin typeface="Myriad Pro" panose="020B0503030403020204" pitchFamily="34" charset="0"/>
              </a:rPr>
              <a:t>Based on their origin, estrogens can be either endogenous or exogenous.</a:t>
            </a:r>
          </a:p>
          <a:p>
            <a:pPr lvl="1">
              <a:buFont typeface="Wingdings" panose="05000000000000000000" pitchFamily="2" charset="2"/>
              <a:buChar char="ü"/>
            </a:pPr>
            <a:r>
              <a:rPr lang="en-US" dirty="0">
                <a:latin typeface="Myriad Pro" panose="020B0503030403020204" pitchFamily="34" charset="0"/>
              </a:rPr>
              <a:t>Endogenous- Secreted by glands or cells in the body of living organisms</a:t>
            </a:r>
          </a:p>
          <a:p>
            <a:pPr lvl="1">
              <a:buFont typeface="Wingdings" panose="05000000000000000000" pitchFamily="2" charset="2"/>
              <a:buChar char="ü"/>
            </a:pPr>
            <a:r>
              <a:rPr lang="en-US" dirty="0">
                <a:latin typeface="Myriad Pro" panose="020B0503030403020204" pitchFamily="34" charset="0"/>
              </a:rPr>
              <a:t>Exogenous-Derived from synthetic estrogens, food, and drugs</a:t>
            </a:r>
          </a:p>
        </p:txBody>
      </p:sp>
    </p:spTree>
    <p:extLst>
      <p:ext uri="{BB962C8B-B14F-4D97-AF65-F5344CB8AC3E}">
        <p14:creationId xmlns:p14="http://schemas.microsoft.com/office/powerpoint/2010/main" val="39364260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C44C3-4C5A-966C-C940-06283A2992BB}"/>
              </a:ext>
            </a:extLst>
          </p:cNvPr>
          <p:cNvSpPr>
            <a:spLocks noGrp="1"/>
          </p:cNvSpPr>
          <p:nvPr>
            <p:ph type="title"/>
          </p:nvPr>
        </p:nvSpPr>
        <p:spPr/>
        <p:txBody>
          <a:bodyPr/>
          <a:lstStyle/>
          <a:p>
            <a:r>
              <a:rPr lang="en-US" dirty="0"/>
              <a:t>THE SPECTRUM OF ESTROGEN</a:t>
            </a:r>
          </a:p>
        </p:txBody>
      </p:sp>
      <p:sp>
        <p:nvSpPr>
          <p:cNvPr id="3" name="Content Placeholder 2">
            <a:extLst>
              <a:ext uri="{FF2B5EF4-FFF2-40B4-BE49-F238E27FC236}">
                <a16:creationId xmlns:a16="http://schemas.microsoft.com/office/drawing/2014/main" id="{B1F3ECE9-2ACC-2921-C0DE-568B90A5C2F4}"/>
              </a:ext>
            </a:extLst>
          </p:cNvPr>
          <p:cNvSpPr>
            <a:spLocks noGrp="1"/>
          </p:cNvSpPr>
          <p:nvPr>
            <p:ph idx="1"/>
          </p:nvPr>
        </p:nvSpPr>
        <p:spPr>
          <a:xfrm>
            <a:off x="838200" y="1825625"/>
            <a:ext cx="10515600" cy="440497"/>
          </a:xfrm>
        </p:spPr>
        <p:txBody>
          <a:bodyPr>
            <a:normAutofit lnSpcReduction="10000"/>
          </a:bodyPr>
          <a:lstStyle/>
          <a:p>
            <a:r>
              <a:rPr lang="en-US" dirty="0"/>
              <a:t>There are four endogenous forms of estrogen.</a:t>
            </a:r>
          </a:p>
          <a:p>
            <a:pPr marL="0" indent="0">
              <a:buNone/>
            </a:pPr>
            <a:endParaRPr lang="en-US" dirty="0"/>
          </a:p>
        </p:txBody>
      </p:sp>
      <p:graphicFrame>
        <p:nvGraphicFramePr>
          <p:cNvPr id="4" name="Table 3">
            <a:extLst>
              <a:ext uri="{FF2B5EF4-FFF2-40B4-BE49-F238E27FC236}">
                <a16:creationId xmlns:a16="http://schemas.microsoft.com/office/drawing/2014/main" id="{35DC590B-99BC-E0BA-D7B7-81CFBEEADE7D}"/>
              </a:ext>
            </a:extLst>
          </p:cNvPr>
          <p:cNvGraphicFramePr>
            <a:graphicFrameLocks noGrp="1"/>
          </p:cNvGraphicFramePr>
          <p:nvPr>
            <p:extLst>
              <p:ext uri="{D42A27DB-BD31-4B8C-83A1-F6EECF244321}">
                <p14:modId xmlns:p14="http://schemas.microsoft.com/office/powerpoint/2010/main" val="3974646682"/>
              </p:ext>
            </p:extLst>
          </p:nvPr>
        </p:nvGraphicFramePr>
        <p:xfrm>
          <a:off x="1773141" y="2743199"/>
          <a:ext cx="7769253" cy="2170706"/>
        </p:xfrm>
        <a:graphic>
          <a:graphicData uri="http://schemas.openxmlformats.org/drawingml/2006/table">
            <a:tbl>
              <a:tblPr firstRow="1" firstCol="1" lastRow="1" lastCol="1" bandRow="1" bandCol="1"/>
              <a:tblGrid>
                <a:gridCol w="1045792">
                  <a:extLst>
                    <a:ext uri="{9D8B030D-6E8A-4147-A177-3AD203B41FA5}">
                      <a16:colId xmlns:a16="http://schemas.microsoft.com/office/drawing/2014/main" val="2860546051"/>
                    </a:ext>
                  </a:extLst>
                </a:gridCol>
                <a:gridCol w="2252475">
                  <a:extLst>
                    <a:ext uri="{9D8B030D-6E8A-4147-A177-3AD203B41FA5}">
                      <a16:colId xmlns:a16="http://schemas.microsoft.com/office/drawing/2014/main" val="1405941853"/>
                    </a:ext>
                  </a:extLst>
                </a:gridCol>
                <a:gridCol w="1769802">
                  <a:extLst>
                    <a:ext uri="{9D8B030D-6E8A-4147-A177-3AD203B41FA5}">
                      <a16:colId xmlns:a16="http://schemas.microsoft.com/office/drawing/2014/main" val="2458659675"/>
                    </a:ext>
                  </a:extLst>
                </a:gridCol>
                <a:gridCol w="1206684">
                  <a:extLst>
                    <a:ext uri="{9D8B030D-6E8A-4147-A177-3AD203B41FA5}">
                      <a16:colId xmlns:a16="http://schemas.microsoft.com/office/drawing/2014/main" val="212514314"/>
                    </a:ext>
                  </a:extLst>
                </a:gridCol>
                <a:gridCol w="1494500">
                  <a:extLst>
                    <a:ext uri="{9D8B030D-6E8A-4147-A177-3AD203B41FA5}">
                      <a16:colId xmlns:a16="http://schemas.microsoft.com/office/drawing/2014/main" val="1404849079"/>
                    </a:ext>
                  </a:extLst>
                </a:gridCol>
              </a:tblGrid>
              <a:tr h="317014">
                <a:tc>
                  <a:txBody>
                    <a:bodyPr/>
                    <a:lstStyle/>
                    <a:p>
                      <a:pPr marL="0" marR="0" algn="ctr">
                        <a:lnSpc>
                          <a:spcPct val="107000"/>
                        </a:lnSpc>
                        <a:spcBef>
                          <a:spcPts val="0"/>
                        </a:spcBef>
                        <a:spcAft>
                          <a:spcPts val="800"/>
                        </a:spcAft>
                      </a:pPr>
                      <a:r>
                        <a:rPr lang="en-US" sz="1200" dirty="0">
                          <a:solidFill>
                            <a:schemeClr val="bg1"/>
                          </a:solidFill>
                          <a:effectLst/>
                          <a:latin typeface="Myriad Pro" panose="020B0503030403020204" pitchFamily="34" charset="0"/>
                          <a:ea typeface="Calibri" panose="020F0502020204030204" pitchFamily="34" charset="0"/>
                          <a:cs typeface="Times New Roman" panose="02020603050405020304" pitchFamily="18" charset="0"/>
                        </a:rPr>
                        <a:t> </a:t>
                      </a:r>
                      <a:endParaRPr lang="en-US"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a:noFill/>
                    </a:lnL>
                    <a:lnR w="12700" cap="flat" cmpd="sng" algn="ctr">
                      <a:solidFill>
                        <a:srgbClr val="A7A9AC"/>
                      </a:solidFill>
                      <a:prstDash val="solid"/>
                      <a:round/>
                      <a:headEnd type="none" w="med" len="med"/>
                      <a:tailEnd type="none" w="med" len="med"/>
                    </a:lnR>
                    <a:lnT>
                      <a:noFill/>
                    </a:lnT>
                    <a:lnB>
                      <a:noFill/>
                    </a:lnB>
                    <a:solidFill>
                      <a:srgbClr val="7030A0"/>
                    </a:solidFill>
                  </a:tcPr>
                </a:tc>
                <a:tc>
                  <a:txBody>
                    <a:bodyPr/>
                    <a:lstStyle/>
                    <a:p>
                      <a:pPr marL="0" marR="0" algn="ctr">
                        <a:lnSpc>
                          <a:spcPct val="107000"/>
                        </a:lnSpc>
                        <a:spcBef>
                          <a:spcPts val="0"/>
                        </a:spcBef>
                        <a:spcAft>
                          <a:spcPts val="800"/>
                        </a:spcAft>
                      </a:pPr>
                      <a:r>
                        <a:rPr lang="en-US" sz="1200" b="1">
                          <a:solidFill>
                            <a:schemeClr val="bg1"/>
                          </a:solidFill>
                          <a:effectLst/>
                          <a:latin typeface="Myriad Pro" panose="020B0503030403020204" pitchFamily="34" charset="0"/>
                          <a:ea typeface="Calibri" panose="020F0502020204030204" pitchFamily="34" charset="0"/>
                          <a:cs typeface="Times New Roman" panose="02020603050405020304" pitchFamily="18" charset="0"/>
                        </a:rPr>
                        <a:t>Estrone (E1)</a:t>
                      </a:r>
                      <a:endParaRPr lang="en-US" sz="11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a:noFill/>
                    </a:lnT>
                    <a:lnB>
                      <a:noFill/>
                    </a:lnB>
                    <a:solidFill>
                      <a:srgbClr val="7030A0"/>
                    </a:solidFill>
                  </a:tcPr>
                </a:tc>
                <a:tc>
                  <a:txBody>
                    <a:bodyPr/>
                    <a:lstStyle/>
                    <a:p>
                      <a:pPr marL="0" marR="0" algn="ctr">
                        <a:lnSpc>
                          <a:spcPct val="107000"/>
                        </a:lnSpc>
                        <a:spcBef>
                          <a:spcPts val="0"/>
                        </a:spcBef>
                        <a:spcAft>
                          <a:spcPts val="800"/>
                        </a:spcAft>
                      </a:pPr>
                      <a:r>
                        <a:rPr lang="en-US" sz="1200" b="1">
                          <a:solidFill>
                            <a:schemeClr val="bg1"/>
                          </a:solidFill>
                          <a:effectLst/>
                          <a:latin typeface="Myriad Pro" panose="020B0503030403020204" pitchFamily="34" charset="0"/>
                          <a:ea typeface="Calibri" panose="020F0502020204030204" pitchFamily="34" charset="0"/>
                          <a:cs typeface="Times New Roman" panose="02020603050405020304" pitchFamily="18" charset="0"/>
                        </a:rPr>
                        <a:t>Estradiol (E2)</a:t>
                      </a:r>
                      <a:endParaRPr lang="en-US" sz="11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a:noFill/>
                    </a:lnT>
                    <a:lnB>
                      <a:noFill/>
                    </a:lnB>
                    <a:solidFill>
                      <a:srgbClr val="7030A0"/>
                    </a:solidFill>
                  </a:tcPr>
                </a:tc>
                <a:tc>
                  <a:txBody>
                    <a:bodyPr/>
                    <a:lstStyle/>
                    <a:p>
                      <a:pPr marL="0" marR="0" algn="ctr">
                        <a:lnSpc>
                          <a:spcPct val="107000"/>
                        </a:lnSpc>
                        <a:spcBef>
                          <a:spcPts val="0"/>
                        </a:spcBef>
                        <a:spcAft>
                          <a:spcPts val="800"/>
                        </a:spcAft>
                      </a:pPr>
                      <a:r>
                        <a:rPr lang="en-US" sz="1200" b="1">
                          <a:solidFill>
                            <a:schemeClr val="bg1"/>
                          </a:solidFill>
                          <a:effectLst/>
                          <a:latin typeface="Myriad Pro" panose="020B0503030403020204" pitchFamily="34" charset="0"/>
                          <a:ea typeface="Calibri" panose="020F0502020204030204" pitchFamily="34" charset="0"/>
                          <a:cs typeface="Times New Roman" panose="02020603050405020304" pitchFamily="18" charset="0"/>
                        </a:rPr>
                        <a:t>Estriol (E3)</a:t>
                      </a:r>
                      <a:endParaRPr lang="en-US" sz="110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a:noFill/>
                    </a:lnT>
                    <a:lnB>
                      <a:noFill/>
                    </a:lnB>
                    <a:solidFill>
                      <a:srgbClr val="7030A0"/>
                    </a:solidFill>
                  </a:tcPr>
                </a:tc>
                <a:tc>
                  <a:txBody>
                    <a:bodyPr/>
                    <a:lstStyle/>
                    <a:p>
                      <a:pPr marL="0" marR="0" algn="ctr">
                        <a:lnSpc>
                          <a:spcPct val="107000"/>
                        </a:lnSpc>
                        <a:spcBef>
                          <a:spcPts val="0"/>
                        </a:spcBef>
                        <a:spcAft>
                          <a:spcPts val="800"/>
                        </a:spcAft>
                      </a:pPr>
                      <a:r>
                        <a:rPr lang="en-US" sz="1200" b="1" dirty="0">
                          <a:solidFill>
                            <a:schemeClr val="bg1"/>
                          </a:solidFill>
                          <a:effectLst/>
                          <a:latin typeface="Myriad Pro" panose="020B0503030403020204" pitchFamily="34" charset="0"/>
                          <a:ea typeface="Calibri" panose="020F0502020204030204" pitchFamily="34" charset="0"/>
                          <a:cs typeface="Times New Roman" panose="02020603050405020304" pitchFamily="18" charset="0"/>
                        </a:rPr>
                        <a:t>Estetrol (E4)</a:t>
                      </a:r>
                      <a:endParaRPr lang="en-US" sz="1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a:noFill/>
                    </a:lnR>
                    <a:lnT>
                      <a:noFill/>
                    </a:lnT>
                    <a:lnB>
                      <a:noFill/>
                    </a:lnB>
                    <a:solidFill>
                      <a:srgbClr val="7030A0"/>
                    </a:solidFill>
                  </a:tcPr>
                </a:tc>
                <a:extLst>
                  <a:ext uri="{0D108BD9-81ED-4DB2-BD59-A6C34878D82A}">
                    <a16:rowId xmlns:a16="http://schemas.microsoft.com/office/drawing/2014/main" val="3448768928"/>
                  </a:ext>
                </a:extLst>
              </a:tr>
              <a:tr h="764714">
                <a:tc>
                  <a:txBody>
                    <a:bodyPr/>
                    <a:lstStyle/>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Major Biological</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Production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a:noFill/>
                    </a:lnT>
                    <a:lnB w="12700" cap="flat" cmpd="sng" algn="ctr">
                      <a:solidFill>
                        <a:srgbClr val="A7A9AC"/>
                      </a:solidFill>
                      <a:prstDash val="solid"/>
                      <a:round/>
                      <a:headEnd type="none" w="med" len="med"/>
                      <a:tailEnd type="none" w="med" len="med"/>
                    </a:lnB>
                  </a:tcPr>
                </a:tc>
                <a:tc>
                  <a:txBody>
                    <a:bodyPr/>
                    <a:lstStyle/>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Nonpregnant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female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a:noFill/>
                    </a:lnT>
                    <a:lnB w="12700" cap="flat" cmpd="sng" algn="ctr">
                      <a:solidFill>
                        <a:srgbClr val="A7A9AC"/>
                      </a:solidFill>
                      <a:prstDash val="solid"/>
                      <a:round/>
                      <a:headEnd type="none" w="med" len="med"/>
                      <a:tailEnd type="none" w="med" len="med"/>
                    </a:lnB>
                  </a:tcPr>
                </a:tc>
                <a:tc>
                  <a:txBody>
                    <a:bodyPr/>
                    <a:lstStyle/>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Nonpregnant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female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a:noFill/>
                    </a:lnT>
                    <a:lnB w="12700" cap="flat" cmpd="sng" algn="ctr">
                      <a:solidFill>
                        <a:srgbClr val="A7A9AC"/>
                      </a:solidFill>
                      <a:prstDash val="solid"/>
                      <a:round/>
                      <a:headEnd type="none" w="med" len="med"/>
                      <a:tailEnd type="none" w="med" len="med"/>
                    </a:lnB>
                  </a:tcPr>
                </a:tc>
                <a:tc>
                  <a:txBody>
                    <a:bodyPr/>
                    <a:lstStyle/>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Pregnant female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a:noFill/>
                    </a:lnT>
                    <a:lnB w="12700" cap="flat" cmpd="sng" algn="ctr">
                      <a:solidFill>
                        <a:srgbClr val="A7A9AC"/>
                      </a:solidFill>
                      <a:prstDash val="solid"/>
                      <a:round/>
                      <a:headEnd type="none" w="med" len="med"/>
                      <a:tailEnd type="none" w="med" len="med"/>
                    </a:lnB>
                  </a:tcPr>
                </a:tc>
                <a:tc>
                  <a:txBody>
                    <a:bodyPr/>
                    <a:lstStyle/>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Fetal liver</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a:noFill/>
                    </a:lnT>
                    <a:lnB w="12700" cap="flat" cmpd="sng" algn="ctr">
                      <a:solidFill>
                        <a:srgbClr val="A7A9AC"/>
                      </a:solidFill>
                      <a:prstDash val="solid"/>
                      <a:round/>
                      <a:headEnd type="none" w="med" len="med"/>
                      <a:tailEnd type="none" w="med" len="med"/>
                    </a:lnB>
                  </a:tcPr>
                </a:tc>
                <a:extLst>
                  <a:ext uri="{0D108BD9-81ED-4DB2-BD59-A6C34878D82A}">
                    <a16:rowId xmlns:a16="http://schemas.microsoft.com/office/drawing/2014/main" val="3967976985"/>
                  </a:ext>
                </a:extLst>
              </a:tr>
              <a:tr h="544489">
                <a:tc>
                  <a:txBody>
                    <a:bodyPr/>
                    <a:lstStyle/>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Derivation Process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w="12700" cap="flat" cmpd="sng" algn="ctr">
                      <a:solidFill>
                        <a:srgbClr val="A7A9AC"/>
                      </a:solidFill>
                      <a:prstDash val="solid"/>
                      <a:round/>
                      <a:headEnd type="none" w="med" len="med"/>
                      <a:tailEnd type="none" w="med" len="med"/>
                    </a:lnB>
                  </a:tcPr>
                </a:tc>
                <a:tc>
                  <a:txBody>
                    <a:bodyPr/>
                    <a:lstStyle/>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Peripheral aromatization of</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androstenedione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w="12700" cap="flat" cmpd="sng" algn="ctr">
                      <a:solidFill>
                        <a:srgbClr val="A7A9AC"/>
                      </a:solidFill>
                      <a:prstDash val="solid"/>
                      <a:round/>
                      <a:headEnd type="none" w="med" len="med"/>
                      <a:tailEnd type="none" w="med" len="med"/>
                    </a:lnB>
                  </a:tcPr>
                </a:tc>
                <a:tc>
                  <a:txBody>
                    <a:bodyPr/>
                    <a:lstStyle/>
                    <a:p>
                      <a:pPr marL="0" marR="0" algn="just">
                        <a:lnSpc>
                          <a:spcPct val="107000"/>
                        </a:lnSpc>
                        <a:spcBef>
                          <a:spcPts val="0"/>
                        </a:spcBef>
                        <a:spcAft>
                          <a:spcPts val="800"/>
                        </a:spcAft>
                      </a:pPr>
                      <a:r>
                        <a:rPr lang="en-US" sz="1200" dirty="0">
                          <a:effectLst/>
                          <a:latin typeface="Myriad Pro" panose="020B0503030403020204" pitchFamily="34" charset="0"/>
                          <a:ea typeface="Calibri" panose="020F0502020204030204" pitchFamily="34" charset="0"/>
                          <a:cs typeface="Times New Roman" panose="02020603050405020304" pitchFamily="18" charset="0"/>
                        </a:rPr>
                        <a:t>Mainly ovaries and testes;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dirty="0">
                          <a:effectLst/>
                          <a:latin typeface="Myriad Pro" panose="020B0503030403020204" pitchFamily="34" charset="0"/>
                          <a:ea typeface="Calibri" panose="020F0502020204030204" pitchFamily="34" charset="0"/>
                          <a:cs typeface="Times New Roman" panose="02020603050405020304" pitchFamily="18" charset="0"/>
                        </a:rPr>
                        <a:t>adrenals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w="12700" cap="flat" cmpd="sng" algn="ctr">
                      <a:solidFill>
                        <a:srgbClr val="A7A9AC"/>
                      </a:solidFill>
                      <a:prstDash val="solid"/>
                      <a:round/>
                      <a:headEnd type="none" w="med" len="med"/>
                      <a:tailEnd type="none" w="med" len="med"/>
                    </a:lnB>
                  </a:tcPr>
                </a:tc>
                <a:tc>
                  <a:txBody>
                    <a:bodyPr/>
                    <a:lstStyle/>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Synthesized in fetus/placenta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w="12700" cap="flat" cmpd="sng" algn="ctr">
                      <a:solidFill>
                        <a:srgbClr val="A7A9AC"/>
                      </a:solidFill>
                      <a:prstDash val="solid"/>
                      <a:round/>
                      <a:headEnd type="none" w="med" len="med"/>
                      <a:tailEnd type="none" w="med" len="med"/>
                    </a:lnB>
                  </a:tcPr>
                </a:tc>
                <a:tc>
                  <a:txBody>
                    <a:bodyPr/>
                    <a:lstStyle/>
                    <a:p>
                      <a:pPr marL="0" marR="0" algn="just">
                        <a:lnSpc>
                          <a:spcPct val="107000"/>
                        </a:lnSpc>
                        <a:spcBef>
                          <a:spcPts val="0"/>
                        </a:spcBef>
                        <a:spcAft>
                          <a:spcPts val="800"/>
                        </a:spcAft>
                      </a:pPr>
                      <a:r>
                        <a:rPr lang="en-US" sz="1200" b="1">
                          <a:effectLst/>
                          <a:latin typeface="Myriad Pro" panose="020B050303040302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Fetal liver</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w="12700" cap="flat" cmpd="sng" algn="ctr">
                      <a:solidFill>
                        <a:srgbClr val="A7A9AC"/>
                      </a:solidFill>
                      <a:prstDash val="solid"/>
                      <a:round/>
                      <a:headEnd type="none" w="med" len="med"/>
                      <a:tailEnd type="none" w="med" len="med"/>
                    </a:lnB>
                  </a:tcPr>
                </a:tc>
                <a:extLst>
                  <a:ext uri="{0D108BD9-81ED-4DB2-BD59-A6C34878D82A}">
                    <a16:rowId xmlns:a16="http://schemas.microsoft.com/office/drawing/2014/main" val="3156658047"/>
                  </a:ext>
                </a:extLst>
              </a:tr>
              <a:tr h="544489">
                <a:tc>
                  <a:txBody>
                    <a:bodyPr/>
                    <a:lstStyle/>
                    <a:p>
                      <a:pPr marL="0" marR="0" algn="just">
                        <a:lnSpc>
                          <a:spcPct val="107000"/>
                        </a:lnSpc>
                        <a:spcBef>
                          <a:spcPts val="0"/>
                        </a:spcBef>
                        <a:spcAft>
                          <a:spcPts val="800"/>
                        </a:spcAft>
                      </a:pPr>
                      <a:r>
                        <a:rPr lang="en-US" sz="1200" b="1">
                          <a:effectLst/>
                          <a:latin typeface="Myriad Pro" panose="020B050303040302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Half-Life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a:noFill/>
                    </a:lnB>
                  </a:tcPr>
                </a:tc>
                <a:tc>
                  <a:txBody>
                    <a:bodyPr/>
                    <a:lstStyle/>
                    <a:p>
                      <a:pPr marL="0" marR="0" algn="just">
                        <a:lnSpc>
                          <a:spcPct val="107000"/>
                        </a:lnSpc>
                        <a:spcBef>
                          <a:spcPts val="0"/>
                        </a:spcBef>
                        <a:spcAft>
                          <a:spcPts val="800"/>
                        </a:spcAft>
                      </a:pPr>
                      <a:r>
                        <a:rPr lang="en-US" sz="1200" b="1">
                          <a:effectLst/>
                          <a:latin typeface="Myriad Pro" panose="020B050303040302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a:effectLst/>
                          <a:latin typeface="Myriad Pro" panose="020B0503030403020204" pitchFamily="34" charset="0"/>
                          <a:ea typeface="Calibri" panose="020F0502020204030204" pitchFamily="34" charset="0"/>
                          <a:cs typeface="Times New Roman" panose="02020603050405020304" pitchFamily="18" charset="0"/>
                        </a:rPr>
                        <a:t>10-70 minutes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a:noFill/>
                    </a:lnB>
                  </a:tcPr>
                </a:tc>
                <a:tc>
                  <a:txBody>
                    <a:bodyPr/>
                    <a:lstStyle/>
                    <a:p>
                      <a:pPr marL="0" marR="0" algn="just">
                        <a:lnSpc>
                          <a:spcPct val="107000"/>
                        </a:lnSpc>
                        <a:spcBef>
                          <a:spcPts val="0"/>
                        </a:spcBef>
                        <a:spcAft>
                          <a:spcPts val="800"/>
                        </a:spcAft>
                      </a:pPr>
                      <a:r>
                        <a:rPr lang="en-US" sz="1200" dirty="0">
                          <a:effectLst/>
                          <a:latin typeface="Myriad Pro" panose="020B0503030403020204" pitchFamily="34" charset="0"/>
                          <a:ea typeface="Calibri" panose="020F0502020204030204" pitchFamily="34" charset="0"/>
                          <a:cs typeface="Times New Roman" panose="02020603050405020304" pitchFamily="18" charset="0"/>
                        </a:rPr>
                        <a:t>1-2 hours (17-β)</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dirty="0">
                          <a:effectLst/>
                          <a:latin typeface="Myriad Pro" panose="020B0503030403020204" pitchFamily="34" charset="0"/>
                          <a:ea typeface="Calibri" panose="020F0502020204030204" pitchFamily="34" charset="0"/>
                          <a:cs typeface="Times New Roman" panose="02020603050405020304" pitchFamily="18" charset="0"/>
                        </a:rPr>
                        <a:t>10-12 hours (micronized)</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a:noFill/>
                    </a:lnB>
                  </a:tcPr>
                </a:tc>
                <a:tc>
                  <a:txBody>
                    <a:bodyPr/>
                    <a:lstStyle/>
                    <a:p>
                      <a:pPr marL="0" marR="0" algn="just">
                        <a:lnSpc>
                          <a:spcPct val="107000"/>
                        </a:lnSpc>
                        <a:spcBef>
                          <a:spcPts val="0"/>
                        </a:spcBef>
                        <a:spcAft>
                          <a:spcPts val="800"/>
                        </a:spcAft>
                      </a:pPr>
                      <a:r>
                        <a:rPr lang="en-US" sz="1200" b="1" dirty="0">
                          <a:effectLst/>
                          <a:latin typeface="Myriad Pro" panose="020B0503030403020204" pitchFamily="34"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dirty="0">
                          <a:effectLst/>
                          <a:latin typeface="Myriad Pro" panose="020B0503030403020204" pitchFamily="34" charset="0"/>
                          <a:ea typeface="Calibri" panose="020F0502020204030204" pitchFamily="34" charset="0"/>
                          <a:cs typeface="Times New Roman" panose="02020603050405020304" pitchFamily="18" charset="0"/>
                        </a:rPr>
                        <a:t>10-20 minutes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a:noFill/>
                    </a:lnB>
                  </a:tcPr>
                </a:tc>
                <a:tc>
                  <a:txBody>
                    <a:bodyPr/>
                    <a:lstStyle/>
                    <a:p>
                      <a:pPr marL="0" marR="0" algn="just">
                        <a:lnSpc>
                          <a:spcPct val="107000"/>
                        </a:lnSpc>
                        <a:spcBef>
                          <a:spcPts val="0"/>
                        </a:spcBef>
                        <a:spcAft>
                          <a:spcPts val="800"/>
                        </a:spcAft>
                      </a:pPr>
                      <a:r>
                        <a:rPr lang="en-US" sz="1200" b="1" dirty="0">
                          <a:effectLst/>
                          <a:latin typeface="Myriad Pro" panose="020B0503030403020204" pitchFamily="34"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200" dirty="0">
                          <a:effectLst/>
                          <a:latin typeface="Myriad Pro" panose="020B0503030403020204" pitchFamily="34" charset="0"/>
                          <a:ea typeface="Calibri" panose="020F0502020204030204" pitchFamily="34" charset="0"/>
                          <a:cs typeface="Times New Roman" panose="02020603050405020304" pitchFamily="18" charset="0"/>
                        </a:rPr>
                        <a:t>20-28 hours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0" marR="0" marT="0" marB="0">
                    <a:lnL w="12700" cap="flat" cmpd="sng" algn="ctr">
                      <a:solidFill>
                        <a:srgbClr val="A7A9AC"/>
                      </a:solidFill>
                      <a:prstDash val="solid"/>
                      <a:round/>
                      <a:headEnd type="none" w="med" len="med"/>
                      <a:tailEnd type="none" w="med" len="med"/>
                    </a:lnL>
                    <a:lnR w="12700" cap="flat" cmpd="sng" algn="ctr">
                      <a:solidFill>
                        <a:srgbClr val="A7A9AC"/>
                      </a:solidFill>
                      <a:prstDash val="solid"/>
                      <a:round/>
                      <a:headEnd type="none" w="med" len="med"/>
                      <a:tailEnd type="none" w="med" len="med"/>
                    </a:lnR>
                    <a:lnT w="12700" cap="flat" cmpd="sng" algn="ctr">
                      <a:solidFill>
                        <a:srgbClr val="A7A9AC"/>
                      </a:solidFill>
                      <a:prstDash val="solid"/>
                      <a:round/>
                      <a:headEnd type="none" w="med" len="med"/>
                      <a:tailEnd type="none" w="med" len="med"/>
                    </a:lnT>
                    <a:lnB>
                      <a:noFill/>
                    </a:lnB>
                  </a:tcPr>
                </a:tc>
                <a:extLst>
                  <a:ext uri="{0D108BD9-81ED-4DB2-BD59-A6C34878D82A}">
                    <a16:rowId xmlns:a16="http://schemas.microsoft.com/office/drawing/2014/main" val="362206299"/>
                  </a:ext>
                </a:extLst>
              </a:tr>
            </a:tbl>
          </a:graphicData>
        </a:graphic>
      </p:graphicFrame>
    </p:spTree>
    <p:extLst>
      <p:ext uri="{BB962C8B-B14F-4D97-AF65-F5344CB8AC3E}">
        <p14:creationId xmlns:p14="http://schemas.microsoft.com/office/powerpoint/2010/main" val="705335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37A8E-A2B8-250C-756C-F5BD8D09166D}"/>
              </a:ext>
            </a:extLst>
          </p:cNvPr>
          <p:cNvSpPr>
            <a:spLocks noGrp="1"/>
          </p:cNvSpPr>
          <p:nvPr>
            <p:ph type="title"/>
          </p:nvPr>
        </p:nvSpPr>
        <p:spPr/>
        <p:txBody>
          <a:bodyPr/>
          <a:lstStyle/>
          <a:p>
            <a:r>
              <a:rPr lang="en-US" dirty="0">
                <a:solidFill>
                  <a:srgbClr val="7030A0"/>
                </a:solidFill>
                <a:latin typeface="Myriad Pro" panose="020B0503030403020204" pitchFamily="34" charset="0"/>
              </a:rPr>
              <a:t>Estrogen receptor</a:t>
            </a:r>
          </a:p>
        </p:txBody>
      </p:sp>
      <p:sp>
        <p:nvSpPr>
          <p:cNvPr id="3" name="Content Placeholder 2">
            <a:extLst>
              <a:ext uri="{FF2B5EF4-FFF2-40B4-BE49-F238E27FC236}">
                <a16:creationId xmlns:a16="http://schemas.microsoft.com/office/drawing/2014/main" id="{24AA225A-E354-BC7B-F978-D7F57A547CFE}"/>
              </a:ext>
            </a:extLst>
          </p:cNvPr>
          <p:cNvSpPr>
            <a:spLocks noGrp="1"/>
          </p:cNvSpPr>
          <p:nvPr>
            <p:ph idx="1"/>
          </p:nvPr>
        </p:nvSpPr>
        <p:spPr>
          <a:xfrm>
            <a:off x="750736" y="2194957"/>
            <a:ext cx="10515600" cy="2953109"/>
          </a:xfrm>
        </p:spPr>
        <p:txBody>
          <a:bodyPr>
            <a:normAutofit/>
          </a:bodyPr>
          <a:lstStyle/>
          <a:p>
            <a:r>
              <a:rPr lang="en-US" sz="2400" dirty="0">
                <a:latin typeface="Myriad Pro" panose="020B0503030403020204" pitchFamily="34" charset="0"/>
              </a:rPr>
              <a:t>Estrogens perform their roles mainly by interacting with estrogen receptors (ERs). </a:t>
            </a:r>
          </a:p>
          <a:p>
            <a:r>
              <a:rPr lang="en-US" sz="2400" dirty="0">
                <a:latin typeface="Myriad Pro" panose="020B0503030403020204" pitchFamily="34" charset="0"/>
              </a:rPr>
              <a:t>ERs are ligand-dependent transcription factors that regulate gene transcription through estrogen response elements (EREs), thereby facilitating the normal biological functions of estrogens.</a:t>
            </a:r>
          </a:p>
          <a:p>
            <a:r>
              <a:rPr lang="en-US" sz="2400" dirty="0">
                <a:latin typeface="Myriad Pro" panose="020B0503030403020204" pitchFamily="34" charset="0"/>
              </a:rPr>
              <a:t>However, abnormal ER signaling can result in multiple disorders, including various cancers and gynecological disorders.</a:t>
            </a:r>
          </a:p>
        </p:txBody>
      </p:sp>
      <p:sp>
        <p:nvSpPr>
          <p:cNvPr id="5" name="TextBox 4">
            <a:extLst>
              <a:ext uri="{FF2B5EF4-FFF2-40B4-BE49-F238E27FC236}">
                <a16:creationId xmlns:a16="http://schemas.microsoft.com/office/drawing/2014/main" id="{B3F4586B-5D45-2183-709C-37D1645C0D91}"/>
              </a:ext>
            </a:extLst>
          </p:cNvPr>
          <p:cNvSpPr txBox="1"/>
          <p:nvPr/>
        </p:nvSpPr>
        <p:spPr>
          <a:xfrm>
            <a:off x="2934032" y="6123543"/>
            <a:ext cx="8690775" cy="369332"/>
          </a:xfrm>
          <a:prstGeom prst="rect">
            <a:avLst/>
          </a:prstGeom>
          <a:noFill/>
        </p:spPr>
        <p:txBody>
          <a:bodyPr wrap="square">
            <a:spAutoFit/>
          </a:bodyPr>
          <a:lstStyle/>
          <a:p>
            <a:r>
              <a:rPr lang="en-US" sz="1400" b="0" i="0" dirty="0">
                <a:solidFill>
                  <a:srgbClr val="282828"/>
                </a:solidFill>
                <a:effectLst/>
                <a:latin typeface="MuseoSans"/>
              </a:rPr>
              <a:t>Ref: Chen P, Li B and </a:t>
            </a:r>
            <a:r>
              <a:rPr lang="en-US" sz="1400" b="0" i="0" dirty="0" err="1">
                <a:solidFill>
                  <a:srgbClr val="282828"/>
                </a:solidFill>
                <a:effectLst/>
                <a:latin typeface="MuseoSans"/>
              </a:rPr>
              <a:t>Ou</a:t>
            </a:r>
            <a:r>
              <a:rPr lang="en-US" sz="1400" b="0" i="0" dirty="0">
                <a:solidFill>
                  <a:srgbClr val="282828"/>
                </a:solidFill>
                <a:effectLst/>
                <a:latin typeface="MuseoSans"/>
              </a:rPr>
              <a:t>-Yang L (2022)Role of estrogen receptors in health and </a:t>
            </a:r>
            <a:r>
              <a:rPr lang="en-US" sz="1400" b="0" i="0" dirty="0" err="1">
                <a:solidFill>
                  <a:srgbClr val="282828"/>
                </a:solidFill>
                <a:effectLst/>
                <a:latin typeface="MuseoSans"/>
              </a:rPr>
              <a:t>disease.Front</a:t>
            </a:r>
            <a:r>
              <a:rPr lang="en-US" sz="1400" b="0" i="0" dirty="0">
                <a:solidFill>
                  <a:srgbClr val="282828"/>
                </a:solidFill>
                <a:effectLst/>
                <a:latin typeface="MuseoSans"/>
              </a:rPr>
              <a:t>. Endocrinol. 13:839005</a:t>
            </a:r>
            <a:r>
              <a:rPr lang="en-US" b="0" i="0" dirty="0">
                <a:solidFill>
                  <a:srgbClr val="282828"/>
                </a:solidFill>
                <a:effectLst/>
                <a:latin typeface="MuseoSans"/>
              </a:rPr>
              <a:t>.</a:t>
            </a:r>
            <a:endParaRPr lang="en-US" dirty="0"/>
          </a:p>
        </p:txBody>
      </p:sp>
    </p:spTree>
    <p:extLst>
      <p:ext uri="{BB962C8B-B14F-4D97-AF65-F5344CB8AC3E}">
        <p14:creationId xmlns:p14="http://schemas.microsoft.com/office/powerpoint/2010/main" val="47820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AEEBC3-D2FE-9919-728A-6DBD9626D899}"/>
              </a:ext>
            </a:extLst>
          </p:cNvPr>
          <p:cNvSpPr>
            <a:spLocks noGrp="1"/>
          </p:cNvSpPr>
          <p:nvPr>
            <p:ph type="title"/>
          </p:nvPr>
        </p:nvSpPr>
        <p:spPr/>
        <p:txBody>
          <a:bodyPr/>
          <a:lstStyle/>
          <a:p>
            <a:r>
              <a:rPr lang="en-US" dirty="0">
                <a:solidFill>
                  <a:srgbClr val="7030A0"/>
                </a:solidFill>
                <a:latin typeface="Myriad Pro" panose="020B0503030403020204" pitchFamily="34" charset="0"/>
              </a:rPr>
              <a:t>Types of Estrogen receptor</a:t>
            </a:r>
          </a:p>
        </p:txBody>
      </p:sp>
      <p:sp>
        <p:nvSpPr>
          <p:cNvPr id="3" name="Content Placeholder 2">
            <a:extLst>
              <a:ext uri="{FF2B5EF4-FFF2-40B4-BE49-F238E27FC236}">
                <a16:creationId xmlns:a16="http://schemas.microsoft.com/office/drawing/2014/main" id="{96D647FB-3747-3B8A-60C7-6D8D7346994A}"/>
              </a:ext>
            </a:extLst>
          </p:cNvPr>
          <p:cNvSpPr>
            <a:spLocks noGrp="1"/>
          </p:cNvSpPr>
          <p:nvPr>
            <p:ph idx="1"/>
          </p:nvPr>
        </p:nvSpPr>
        <p:spPr>
          <a:xfrm>
            <a:off x="838200" y="1825625"/>
            <a:ext cx="10515600" cy="488205"/>
          </a:xfrm>
        </p:spPr>
        <p:txBody>
          <a:bodyPr/>
          <a:lstStyle/>
          <a:p>
            <a:r>
              <a:rPr lang="en-US" dirty="0">
                <a:latin typeface="Myriad Pro" panose="020B0503030403020204" pitchFamily="34" charset="0"/>
              </a:rPr>
              <a:t>Three types of </a:t>
            </a:r>
            <a:r>
              <a:rPr lang="en-US" dirty="0" err="1">
                <a:latin typeface="Myriad Pro" panose="020B0503030403020204" pitchFamily="34" charset="0"/>
              </a:rPr>
              <a:t>Ers</a:t>
            </a:r>
            <a:r>
              <a:rPr lang="en-US" dirty="0">
                <a:latin typeface="Myriad Pro" panose="020B0503030403020204" pitchFamily="34" charset="0"/>
              </a:rPr>
              <a:t> are involved in several biological processes.</a:t>
            </a:r>
          </a:p>
          <a:p>
            <a:endParaRPr lang="en-US" dirty="0"/>
          </a:p>
        </p:txBody>
      </p:sp>
      <p:graphicFrame>
        <p:nvGraphicFramePr>
          <p:cNvPr id="4" name="Diagram 3">
            <a:extLst>
              <a:ext uri="{FF2B5EF4-FFF2-40B4-BE49-F238E27FC236}">
                <a16:creationId xmlns:a16="http://schemas.microsoft.com/office/drawing/2014/main" id="{97219D5E-201F-DD98-8A84-DF7A8BBA1E0A}"/>
              </a:ext>
            </a:extLst>
          </p:cNvPr>
          <p:cNvGraphicFramePr/>
          <p:nvPr>
            <p:extLst>
              <p:ext uri="{D42A27DB-BD31-4B8C-83A1-F6EECF244321}">
                <p14:modId xmlns:p14="http://schemas.microsoft.com/office/powerpoint/2010/main" val="2236221584"/>
              </p:ext>
            </p:extLst>
          </p:nvPr>
        </p:nvGraphicFramePr>
        <p:xfrm>
          <a:off x="1393849" y="2309855"/>
          <a:ext cx="8402167" cy="38761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0159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91833E-C0AA-2671-A600-8E227352B5AF}"/>
              </a:ext>
            </a:extLst>
          </p:cNvPr>
          <p:cNvSpPr>
            <a:spLocks noGrp="1"/>
          </p:cNvSpPr>
          <p:nvPr>
            <p:ph type="title"/>
          </p:nvPr>
        </p:nvSpPr>
        <p:spPr>
          <a:xfrm>
            <a:off x="838200" y="111907"/>
            <a:ext cx="10515600" cy="1325563"/>
          </a:xfrm>
        </p:spPr>
        <p:txBody>
          <a:bodyPr/>
          <a:lstStyle/>
          <a:p>
            <a:r>
              <a:rPr lang="en-US" dirty="0">
                <a:solidFill>
                  <a:srgbClr val="7030A0"/>
                </a:solidFill>
                <a:latin typeface="Myriad Pro" panose="020B0503030403020204" pitchFamily="34" charset="0"/>
              </a:rPr>
              <a:t>Distribution of Estrogen Receptors</a:t>
            </a:r>
          </a:p>
        </p:txBody>
      </p:sp>
      <p:graphicFrame>
        <p:nvGraphicFramePr>
          <p:cNvPr id="5" name="Diagram 4">
            <a:extLst>
              <a:ext uri="{FF2B5EF4-FFF2-40B4-BE49-F238E27FC236}">
                <a16:creationId xmlns:a16="http://schemas.microsoft.com/office/drawing/2014/main" id="{7F219966-18C1-6877-7674-BA1AD21F9BBA}"/>
              </a:ext>
            </a:extLst>
          </p:cNvPr>
          <p:cNvGraphicFramePr/>
          <p:nvPr>
            <p:extLst>
              <p:ext uri="{D42A27DB-BD31-4B8C-83A1-F6EECF244321}">
                <p14:modId xmlns:p14="http://schemas.microsoft.com/office/powerpoint/2010/main" val="1972511904"/>
              </p:ext>
            </p:extLst>
          </p:nvPr>
        </p:nvGraphicFramePr>
        <p:xfrm>
          <a:off x="1188057" y="1437470"/>
          <a:ext cx="10253870" cy="45016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CC5AD21A-0FCF-A549-7077-B17415E3860C}"/>
              </a:ext>
            </a:extLst>
          </p:cNvPr>
          <p:cNvSpPr txBox="1"/>
          <p:nvPr/>
        </p:nvSpPr>
        <p:spPr>
          <a:xfrm>
            <a:off x="2934032" y="6123543"/>
            <a:ext cx="8690775" cy="369332"/>
          </a:xfrm>
          <a:prstGeom prst="rect">
            <a:avLst/>
          </a:prstGeom>
          <a:noFill/>
        </p:spPr>
        <p:txBody>
          <a:bodyPr wrap="square">
            <a:spAutoFit/>
          </a:bodyPr>
          <a:lstStyle/>
          <a:p>
            <a:r>
              <a:rPr lang="en-US" sz="1400" b="0" i="0" dirty="0">
                <a:solidFill>
                  <a:srgbClr val="282828"/>
                </a:solidFill>
                <a:effectLst/>
                <a:latin typeface="MuseoSans"/>
              </a:rPr>
              <a:t>Ref: Chen P, Li B and </a:t>
            </a:r>
            <a:r>
              <a:rPr lang="en-US" sz="1400" b="0" i="0" dirty="0" err="1">
                <a:solidFill>
                  <a:srgbClr val="282828"/>
                </a:solidFill>
                <a:effectLst/>
                <a:latin typeface="MuseoSans"/>
              </a:rPr>
              <a:t>Ou</a:t>
            </a:r>
            <a:r>
              <a:rPr lang="en-US" sz="1400" b="0" i="0" dirty="0">
                <a:solidFill>
                  <a:srgbClr val="282828"/>
                </a:solidFill>
                <a:effectLst/>
                <a:latin typeface="MuseoSans"/>
              </a:rPr>
              <a:t>-Yang L (2022)Role of estrogen receptors in health and </a:t>
            </a:r>
            <a:r>
              <a:rPr lang="en-US" sz="1400" b="0" i="0" dirty="0" err="1">
                <a:solidFill>
                  <a:srgbClr val="282828"/>
                </a:solidFill>
                <a:effectLst/>
                <a:latin typeface="MuseoSans"/>
              </a:rPr>
              <a:t>disease.Front</a:t>
            </a:r>
            <a:r>
              <a:rPr lang="en-US" sz="1400" b="0" i="0" dirty="0">
                <a:solidFill>
                  <a:srgbClr val="282828"/>
                </a:solidFill>
                <a:effectLst/>
                <a:latin typeface="MuseoSans"/>
              </a:rPr>
              <a:t>. Endocrinol. 13:839005</a:t>
            </a:r>
            <a:r>
              <a:rPr lang="en-US" b="0" i="0" dirty="0">
                <a:solidFill>
                  <a:srgbClr val="282828"/>
                </a:solidFill>
                <a:effectLst/>
                <a:latin typeface="MuseoSans"/>
              </a:rPr>
              <a:t>.</a:t>
            </a:r>
            <a:endParaRPr lang="en-US" dirty="0"/>
          </a:p>
        </p:txBody>
      </p:sp>
    </p:spTree>
    <p:extLst>
      <p:ext uri="{BB962C8B-B14F-4D97-AF65-F5344CB8AC3E}">
        <p14:creationId xmlns:p14="http://schemas.microsoft.com/office/powerpoint/2010/main" val="2218386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54F38-782E-1432-89DC-CB25B90AA328}"/>
              </a:ext>
            </a:extLst>
          </p:cNvPr>
          <p:cNvSpPr>
            <a:spLocks noGrp="1"/>
          </p:cNvSpPr>
          <p:nvPr>
            <p:ph type="title"/>
          </p:nvPr>
        </p:nvSpPr>
        <p:spPr>
          <a:xfrm>
            <a:off x="838200" y="365126"/>
            <a:ext cx="10515600" cy="692398"/>
          </a:xfrm>
        </p:spPr>
        <p:txBody>
          <a:bodyPr>
            <a:normAutofit fontScale="90000"/>
          </a:bodyPr>
          <a:lstStyle/>
          <a:p>
            <a:r>
              <a:rPr lang="en-US" dirty="0">
                <a:latin typeface="Myriad Pro" panose="020B0503030403020204" pitchFamily="34" charset="0"/>
              </a:rPr>
              <a:t>Estrogen Receptor pathway</a:t>
            </a:r>
          </a:p>
        </p:txBody>
      </p:sp>
      <p:sp>
        <p:nvSpPr>
          <p:cNvPr id="3" name="Content Placeholder 2">
            <a:extLst>
              <a:ext uri="{FF2B5EF4-FFF2-40B4-BE49-F238E27FC236}">
                <a16:creationId xmlns:a16="http://schemas.microsoft.com/office/drawing/2014/main" id="{BB080906-C1F6-CD20-C180-32DAC6368936}"/>
              </a:ext>
            </a:extLst>
          </p:cNvPr>
          <p:cNvSpPr>
            <a:spLocks noGrp="1"/>
          </p:cNvSpPr>
          <p:nvPr>
            <p:ph idx="1"/>
          </p:nvPr>
        </p:nvSpPr>
        <p:spPr>
          <a:xfrm>
            <a:off x="838200" y="1387401"/>
            <a:ext cx="10515600" cy="483262"/>
          </a:xfrm>
        </p:spPr>
        <p:txBody>
          <a:bodyPr>
            <a:normAutofit fontScale="85000" lnSpcReduction="10000"/>
          </a:bodyPr>
          <a:lstStyle/>
          <a:p>
            <a:pPr marL="0" indent="0">
              <a:buNone/>
            </a:pPr>
            <a:r>
              <a:rPr lang="en-US" dirty="0">
                <a:latin typeface="Myriad Pro" panose="020B0503030403020204" pitchFamily="34" charset="0"/>
              </a:rPr>
              <a:t>Estrogens bind to the ERs and exert their genomic and non-genomic effects.</a:t>
            </a:r>
          </a:p>
          <a:p>
            <a:endParaRPr lang="en-US" dirty="0"/>
          </a:p>
        </p:txBody>
      </p:sp>
      <p:grpSp>
        <p:nvGrpSpPr>
          <p:cNvPr id="13" name="Group 12">
            <a:extLst>
              <a:ext uri="{FF2B5EF4-FFF2-40B4-BE49-F238E27FC236}">
                <a16:creationId xmlns:a16="http://schemas.microsoft.com/office/drawing/2014/main" id="{186A3549-DE94-1283-210C-3F86D5C1A678}"/>
              </a:ext>
            </a:extLst>
          </p:cNvPr>
          <p:cNvGrpSpPr/>
          <p:nvPr/>
        </p:nvGrpSpPr>
        <p:grpSpPr>
          <a:xfrm>
            <a:off x="1250122" y="1919018"/>
            <a:ext cx="4845878" cy="4418467"/>
            <a:chOff x="584863" y="2154803"/>
            <a:chExt cx="4845878" cy="4418467"/>
          </a:xfrm>
        </p:grpSpPr>
        <p:sp>
          <p:nvSpPr>
            <p:cNvPr id="5" name="TextBox 4">
              <a:extLst>
                <a:ext uri="{FF2B5EF4-FFF2-40B4-BE49-F238E27FC236}">
                  <a16:creationId xmlns:a16="http://schemas.microsoft.com/office/drawing/2014/main" id="{20A2C577-E1DE-CD38-45FA-4A09CD82B6C1}"/>
                </a:ext>
              </a:extLst>
            </p:cNvPr>
            <p:cNvSpPr txBox="1"/>
            <p:nvPr/>
          </p:nvSpPr>
          <p:spPr>
            <a:xfrm>
              <a:off x="1609366" y="2154803"/>
              <a:ext cx="2796871" cy="369332"/>
            </a:xfrm>
            <a:prstGeom prst="rect">
              <a:avLst/>
            </a:prstGeom>
            <a:noFill/>
          </p:spPr>
          <p:txBody>
            <a:bodyPr wrap="square">
              <a:spAutoFit/>
            </a:bodyPr>
            <a:lstStyle/>
            <a:p>
              <a:r>
                <a:rPr lang="en-US" dirty="0">
                  <a:solidFill>
                    <a:srgbClr val="282828"/>
                  </a:solidFill>
                  <a:latin typeface="MuseoSans"/>
                </a:rPr>
                <a:t>G</a:t>
              </a:r>
              <a:r>
                <a:rPr lang="en-US" b="0" i="0" dirty="0">
                  <a:solidFill>
                    <a:srgbClr val="282828"/>
                  </a:solidFill>
                  <a:effectLst/>
                  <a:latin typeface="MuseoSans"/>
                </a:rPr>
                <a:t>enomic estrogen pathway</a:t>
              </a:r>
              <a:endParaRPr lang="en-US" dirty="0"/>
            </a:p>
          </p:txBody>
        </p:sp>
        <p:graphicFrame>
          <p:nvGraphicFramePr>
            <p:cNvPr id="9" name="Diagram 8">
              <a:extLst>
                <a:ext uri="{FF2B5EF4-FFF2-40B4-BE49-F238E27FC236}">
                  <a16:creationId xmlns:a16="http://schemas.microsoft.com/office/drawing/2014/main" id="{986DA839-17CD-0DAC-1CFF-B22C65732056}"/>
                </a:ext>
              </a:extLst>
            </p:cNvPr>
            <p:cNvGraphicFramePr/>
            <p:nvPr>
              <p:extLst>
                <p:ext uri="{D42A27DB-BD31-4B8C-83A1-F6EECF244321}">
                  <p14:modId xmlns:p14="http://schemas.microsoft.com/office/powerpoint/2010/main" val="2139999846"/>
                </p:ext>
              </p:extLst>
            </p:nvPr>
          </p:nvGraphicFramePr>
          <p:xfrm>
            <a:off x="584863" y="2666077"/>
            <a:ext cx="4845878" cy="39071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grpSp>
        <p:nvGrpSpPr>
          <p:cNvPr id="12" name="Group 11">
            <a:extLst>
              <a:ext uri="{FF2B5EF4-FFF2-40B4-BE49-F238E27FC236}">
                <a16:creationId xmlns:a16="http://schemas.microsoft.com/office/drawing/2014/main" id="{F1B3DCAE-04F7-82A6-74B3-B876640FD881}"/>
              </a:ext>
            </a:extLst>
          </p:cNvPr>
          <p:cNvGrpSpPr/>
          <p:nvPr/>
        </p:nvGrpSpPr>
        <p:grpSpPr>
          <a:xfrm>
            <a:off x="6637130" y="1888780"/>
            <a:ext cx="4845878" cy="4403697"/>
            <a:chOff x="7303550" y="2169573"/>
            <a:chExt cx="4845878" cy="4403697"/>
          </a:xfrm>
        </p:grpSpPr>
        <p:graphicFrame>
          <p:nvGraphicFramePr>
            <p:cNvPr id="10" name="Diagram 9">
              <a:extLst>
                <a:ext uri="{FF2B5EF4-FFF2-40B4-BE49-F238E27FC236}">
                  <a16:creationId xmlns:a16="http://schemas.microsoft.com/office/drawing/2014/main" id="{0BCD9087-6615-B88D-171A-E0E8EFAD401D}"/>
                </a:ext>
              </a:extLst>
            </p:cNvPr>
            <p:cNvGraphicFramePr/>
            <p:nvPr>
              <p:extLst>
                <p:ext uri="{D42A27DB-BD31-4B8C-83A1-F6EECF244321}">
                  <p14:modId xmlns:p14="http://schemas.microsoft.com/office/powerpoint/2010/main" val="1462930177"/>
                </p:ext>
              </p:extLst>
            </p:nvPr>
          </p:nvGraphicFramePr>
          <p:xfrm>
            <a:off x="7303550" y="2666077"/>
            <a:ext cx="4845878" cy="390719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11" name="TextBox 10">
              <a:extLst>
                <a:ext uri="{FF2B5EF4-FFF2-40B4-BE49-F238E27FC236}">
                  <a16:creationId xmlns:a16="http://schemas.microsoft.com/office/drawing/2014/main" id="{A59029A5-C959-814D-A561-BE3610A82B25}"/>
                </a:ext>
              </a:extLst>
            </p:cNvPr>
            <p:cNvSpPr txBox="1"/>
            <p:nvPr/>
          </p:nvSpPr>
          <p:spPr>
            <a:xfrm>
              <a:off x="8099178" y="2169573"/>
              <a:ext cx="3254622" cy="369332"/>
            </a:xfrm>
            <a:prstGeom prst="rect">
              <a:avLst/>
            </a:prstGeom>
            <a:noFill/>
          </p:spPr>
          <p:txBody>
            <a:bodyPr wrap="square">
              <a:spAutoFit/>
            </a:bodyPr>
            <a:lstStyle/>
            <a:p>
              <a:r>
                <a:rPr lang="en-US" b="0" i="0" dirty="0">
                  <a:solidFill>
                    <a:srgbClr val="282828"/>
                  </a:solidFill>
                  <a:effectLst/>
                  <a:latin typeface="MuseoSans"/>
                </a:rPr>
                <a:t>Non-genomic estrogen pathway</a:t>
              </a:r>
              <a:endParaRPr lang="en-US" dirty="0"/>
            </a:p>
          </p:txBody>
        </p:sp>
      </p:grpSp>
      <p:sp>
        <p:nvSpPr>
          <p:cNvPr id="14" name="TextBox 13">
            <a:extLst>
              <a:ext uri="{FF2B5EF4-FFF2-40B4-BE49-F238E27FC236}">
                <a16:creationId xmlns:a16="http://schemas.microsoft.com/office/drawing/2014/main" id="{9E528450-03EE-C243-D034-030DC2E4378A}"/>
              </a:ext>
            </a:extLst>
          </p:cNvPr>
          <p:cNvSpPr txBox="1"/>
          <p:nvPr/>
        </p:nvSpPr>
        <p:spPr>
          <a:xfrm>
            <a:off x="4518493" y="6479427"/>
            <a:ext cx="6964515" cy="261610"/>
          </a:xfrm>
          <a:prstGeom prst="rect">
            <a:avLst/>
          </a:prstGeom>
          <a:noFill/>
        </p:spPr>
        <p:txBody>
          <a:bodyPr wrap="square">
            <a:spAutoFit/>
          </a:bodyPr>
          <a:lstStyle/>
          <a:p>
            <a:r>
              <a:rPr lang="en-US" sz="1100" b="0" i="0" dirty="0">
                <a:solidFill>
                  <a:srgbClr val="282828"/>
                </a:solidFill>
                <a:effectLst/>
                <a:latin typeface="MuseoSans"/>
              </a:rPr>
              <a:t>Ref: Chen P, Li B and </a:t>
            </a:r>
            <a:r>
              <a:rPr lang="en-US" sz="1100" b="0" i="0" dirty="0" err="1">
                <a:solidFill>
                  <a:srgbClr val="282828"/>
                </a:solidFill>
                <a:effectLst/>
                <a:latin typeface="MuseoSans"/>
              </a:rPr>
              <a:t>Ou</a:t>
            </a:r>
            <a:r>
              <a:rPr lang="en-US" sz="1100" b="0" i="0" dirty="0">
                <a:solidFill>
                  <a:srgbClr val="282828"/>
                </a:solidFill>
                <a:effectLst/>
                <a:latin typeface="MuseoSans"/>
              </a:rPr>
              <a:t>-Yang L (2022)Role of estrogen receptors in health and </a:t>
            </a:r>
            <a:r>
              <a:rPr lang="en-US" sz="1100" b="0" i="0" dirty="0" err="1">
                <a:solidFill>
                  <a:srgbClr val="282828"/>
                </a:solidFill>
                <a:effectLst/>
                <a:latin typeface="MuseoSans"/>
              </a:rPr>
              <a:t>disease.Front</a:t>
            </a:r>
            <a:r>
              <a:rPr lang="en-US" sz="1100" b="0" i="0" dirty="0">
                <a:solidFill>
                  <a:srgbClr val="282828"/>
                </a:solidFill>
                <a:effectLst/>
                <a:latin typeface="MuseoSans"/>
              </a:rPr>
              <a:t>. Endocrinol. 13:839005.</a:t>
            </a:r>
            <a:endParaRPr lang="en-US" sz="1100" dirty="0"/>
          </a:p>
        </p:txBody>
      </p:sp>
    </p:spTree>
    <p:extLst>
      <p:ext uri="{BB962C8B-B14F-4D97-AF65-F5344CB8AC3E}">
        <p14:creationId xmlns:p14="http://schemas.microsoft.com/office/powerpoint/2010/main" val="1442407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C2E1B72-AD36-55BD-D5F7-6AADDD965C82}"/>
              </a:ext>
            </a:extLst>
          </p:cNvPr>
          <p:cNvPicPr>
            <a:picLocks noChangeAspect="1"/>
          </p:cNvPicPr>
          <p:nvPr/>
        </p:nvPicPr>
        <p:blipFill>
          <a:blip r:embed="rId2"/>
          <a:stretch>
            <a:fillRect/>
          </a:stretch>
        </p:blipFill>
        <p:spPr>
          <a:xfrm>
            <a:off x="1275091" y="837400"/>
            <a:ext cx="9784941" cy="5686645"/>
          </a:xfrm>
          <a:prstGeom prst="rect">
            <a:avLst/>
          </a:prstGeom>
        </p:spPr>
      </p:pic>
      <p:sp>
        <p:nvSpPr>
          <p:cNvPr id="5" name="TextBox 4">
            <a:extLst>
              <a:ext uri="{FF2B5EF4-FFF2-40B4-BE49-F238E27FC236}">
                <a16:creationId xmlns:a16="http://schemas.microsoft.com/office/drawing/2014/main" id="{DF573F63-2BFC-38BE-3839-0D8A2B71CD7E}"/>
              </a:ext>
            </a:extLst>
          </p:cNvPr>
          <p:cNvSpPr txBox="1"/>
          <p:nvPr/>
        </p:nvSpPr>
        <p:spPr>
          <a:xfrm>
            <a:off x="5208105" y="6524045"/>
            <a:ext cx="6917635" cy="307777"/>
          </a:xfrm>
          <a:prstGeom prst="rect">
            <a:avLst/>
          </a:prstGeom>
          <a:noFill/>
        </p:spPr>
        <p:txBody>
          <a:bodyPr wrap="square">
            <a:spAutoFit/>
          </a:bodyPr>
          <a:lstStyle/>
          <a:p>
            <a:r>
              <a:rPr lang="en-US" sz="1100" b="0" i="0" dirty="0">
                <a:solidFill>
                  <a:srgbClr val="282828"/>
                </a:solidFill>
                <a:effectLst/>
                <a:latin typeface="MuseoSans"/>
              </a:rPr>
              <a:t>Ref: Chen P, Li B and </a:t>
            </a:r>
            <a:r>
              <a:rPr lang="en-US" sz="1100" b="0" i="0" dirty="0" err="1">
                <a:solidFill>
                  <a:srgbClr val="282828"/>
                </a:solidFill>
                <a:effectLst/>
                <a:latin typeface="MuseoSans"/>
              </a:rPr>
              <a:t>Ou</a:t>
            </a:r>
            <a:r>
              <a:rPr lang="en-US" sz="1100" b="0" i="0" dirty="0">
                <a:solidFill>
                  <a:srgbClr val="282828"/>
                </a:solidFill>
                <a:effectLst/>
                <a:latin typeface="MuseoSans"/>
              </a:rPr>
              <a:t>-Yang L (2022)Role of estrogen receptors in health and </a:t>
            </a:r>
            <a:r>
              <a:rPr lang="en-US" sz="1100" b="0" i="0" dirty="0" err="1">
                <a:solidFill>
                  <a:srgbClr val="282828"/>
                </a:solidFill>
                <a:effectLst/>
                <a:latin typeface="MuseoSans"/>
              </a:rPr>
              <a:t>disease.Front</a:t>
            </a:r>
            <a:r>
              <a:rPr lang="en-US" sz="1100" b="0" i="0" dirty="0">
                <a:solidFill>
                  <a:srgbClr val="282828"/>
                </a:solidFill>
                <a:effectLst/>
                <a:latin typeface="MuseoSans"/>
              </a:rPr>
              <a:t>. Endocrinol. 13:839005</a:t>
            </a:r>
            <a:r>
              <a:rPr lang="en-US" sz="1400" b="0" i="0" dirty="0">
                <a:solidFill>
                  <a:srgbClr val="282828"/>
                </a:solidFill>
                <a:effectLst/>
                <a:latin typeface="MuseoSans"/>
              </a:rPr>
              <a:t>.</a:t>
            </a:r>
            <a:endParaRPr lang="en-US" sz="1400" dirty="0"/>
          </a:p>
        </p:txBody>
      </p:sp>
    </p:spTree>
    <p:extLst>
      <p:ext uri="{BB962C8B-B14F-4D97-AF65-F5344CB8AC3E}">
        <p14:creationId xmlns:p14="http://schemas.microsoft.com/office/powerpoint/2010/main" val="41038522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8714B-C3E2-B9DF-13CB-50BC33199CE6}"/>
              </a:ext>
            </a:extLst>
          </p:cNvPr>
          <p:cNvSpPr>
            <a:spLocks noGrp="1"/>
          </p:cNvSpPr>
          <p:nvPr>
            <p:ph type="title"/>
          </p:nvPr>
        </p:nvSpPr>
        <p:spPr/>
        <p:txBody>
          <a:bodyPr/>
          <a:lstStyle/>
          <a:p>
            <a:r>
              <a:rPr lang="en-US" dirty="0"/>
              <a:t>Receptor affinity of different Estrogens</a:t>
            </a:r>
          </a:p>
        </p:txBody>
      </p:sp>
      <p:graphicFrame>
        <p:nvGraphicFramePr>
          <p:cNvPr id="4" name="Content Placeholder 3">
            <a:extLst>
              <a:ext uri="{FF2B5EF4-FFF2-40B4-BE49-F238E27FC236}">
                <a16:creationId xmlns:a16="http://schemas.microsoft.com/office/drawing/2014/main" id="{B002231C-0579-5CF2-7925-5CA6A2F02116}"/>
              </a:ext>
            </a:extLst>
          </p:cNvPr>
          <p:cNvGraphicFramePr>
            <a:graphicFrameLocks noGrp="1"/>
          </p:cNvGraphicFramePr>
          <p:nvPr>
            <p:ph idx="1"/>
            <p:extLst>
              <p:ext uri="{D42A27DB-BD31-4B8C-83A1-F6EECF244321}">
                <p14:modId xmlns:p14="http://schemas.microsoft.com/office/powerpoint/2010/main" val="3815875658"/>
              </p:ext>
            </p:extLst>
          </p:nvPr>
        </p:nvGraphicFramePr>
        <p:xfrm>
          <a:off x="742784" y="1690688"/>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CD430741-B8F8-8937-53F4-333F54DC669F}"/>
              </a:ext>
            </a:extLst>
          </p:cNvPr>
          <p:cNvSpPr txBox="1"/>
          <p:nvPr/>
        </p:nvSpPr>
        <p:spPr>
          <a:xfrm>
            <a:off x="2154804" y="6308209"/>
            <a:ext cx="8690775" cy="307777"/>
          </a:xfrm>
          <a:prstGeom prst="rect">
            <a:avLst/>
          </a:prstGeom>
          <a:noFill/>
        </p:spPr>
        <p:txBody>
          <a:bodyPr wrap="square">
            <a:spAutoFit/>
          </a:bodyPr>
          <a:lstStyle/>
          <a:p>
            <a:r>
              <a:rPr lang="en-US" sz="1100" b="0" i="0" dirty="0">
                <a:solidFill>
                  <a:srgbClr val="282828"/>
                </a:solidFill>
                <a:effectLst/>
                <a:latin typeface="Myriad Pro" panose="020B0503030403020204" pitchFamily="34" charset="0"/>
              </a:rPr>
              <a:t>Ref: Chen P, Li B and </a:t>
            </a:r>
            <a:r>
              <a:rPr lang="en-US" sz="1100" b="0" i="0" dirty="0" err="1">
                <a:solidFill>
                  <a:srgbClr val="282828"/>
                </a:solidFill>
                <a:effectLst/>
                <a:latin typeface="Myriad Pro" panose="020B0503030403020204" pitchFamily="34" charset="0"/>
              </a:rPr>
              <a:t>Ou</a:t>
            </a:r>
            <a:r>
              <a:rPr lang="en-US" sz="1100" b="0" i="0" dirty="0">
                <a:solidFill>
                  <a:srgbClr val="282828"/>
                </a:solidFill>
                <a:effectLst/>
                <a:latin typeface="Myriad Pro" panose="020B0503030403020204" pitchFamily="34" charset="0"/>
              </a:rPr>
              <a:t>-Yang L (2022)Role of estrogen receptors in health and </a:t>
            </a:r>
            <a:r>
              <a:rPr lang="en-US" sz="1100" b="0" i="0" dirty="0" err="1">
                <a:solidFill>
                  <a:srgbClr val="282828"/>
                </a:solidFill>
                <a:effectLst/>
                <a:latin typeface="Myriad Pro" panose="020B0503030403020204" pitchFamily="34" charset="0"/>
              </a:rPr>
              <a:t>disease.Front</a:t>
            </a:r>
            <a:r>
              <a:rPr lang="en-US" sz="1100" b="0" i="0" dirty="0">
                <a:solidFill>
                  <a:srgbClr val="282828"/>
                </a:solidFill>
                <a:effectLst/>
                <a:latin typeface="Myriad Pro" panose="020B0503030403020204" pitchFamily="34" charset="0"/>
              </a:rPr>
              <a:t>. Endocrinol. 13:839005</a:t>
            </a:r>
            <a:r>
              <a:rPr lang="en-US" sz="1400" b="0" i="0" dirty="0">
                <a:solidFill>
                  <a:srgbClr val="282828"/>
                </a:solidFill>
                <a:effectLst/>
                <a:latin typeface="Myriad Pro" panose="020B0503030403020204" pitchFamily="34" charset="0"/>
              </a:rPr>
              <a:t>.</a:t>
            </a:r>
            <a:endParaRPr lang="en-US" sz="1400" dirty="0">
              <a:latin typeface="Myriad Pro" panose="020B0503030403020204" pitchFamily="34" charset="0"/>
            </a:endParaRPr>
          </a:p>
        </p:txBody>
      </p:sp>
    </p:spTree>
    <p:extLst>
      <p:ext uri="{BB962C8B-B14F-4D97-AF65-F5344CB8AC3E}">
        <p14:creationId xmlns:p14="http://schemas.microsoft.com/office/powerpoint/2010/main" val="8985616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8B38B-170B-6E00-56C9-B926CE565A34}"/>
              </a:ext>
            </a:extLst>
          </p:cNvPr>
          <p:cNvSpPr>
            <a:spLocks noGrp="1"/>
          </p:cNvSpPr>
          <p:nvPr>
            <p:ph type="title"/>
          </p:nvPr>
        </p:nvSpPr>
        <p:spPr>
          <a:xfrm>
            <a:off x="838200" y="516200"/>
            <a:ext cx="11080261" cy="1325563"/>
          </a:xfrm>
        </p:spPr>
        <p:txBody>
          <a:bodyPr/>
          <a:lstStyle/>
          <a:p>
            <a:r>
              <a:rPr lang="en-US" b="1" dirty="0">
                <a:solidFill>
                  <a:srgbClr val="7030A0"/>
                </a:solidFill>
              </a:rPr>
              <a:t>Physiological Effect of Estrogen on Different Tissues</a:t>
            </a:r>
          </a:p>
        </p:txBody>
      </p:sp>
      <p:graphicFrame>
        <p:nvGraphicFramePr>
          <p:cNvPr id="4" name="Diagram 3">
            <a:extLst>
              <a:ext uri="{FF2B5EF4-FFF2-40B4-BE49-F238E27FC236}">
                <a16:creationId xmlns:a16="http://schemas.microsoft.com/office/drawing/2014/main" id="{4B1DDBAD-4600-A5F2-203E-6D7666297028}"/>
              </a:ext>
            </a:extLst>
          </p:cNvPr>
          <p:cNvGraphicFramePr/>
          <p:nvPr>
            <p:extLst>
              <p:ext uri="{D42A27DB-BD31-4B8C-83A1-F6EECF244321}">
                <p14:modId xmlns:p14="http://schemas.microsoft.com/office/powerpoint/2010/main" val="702230048"/>
              </p:ext>
            </p:extLst>
          </p:nvPr>
        </p:nvGraphicFramePr>
        <p:xfrm>
          <a:off x="204710" y="2039815"/>
          <a:ext cx="7110490" cy="44530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a:extLst>
              <a:ext uri="{FF2B5EF4-FFF2-40B4-BE49-F238E27FC236}">
                <a16:creationId xmlns:a16="http://schemas.microsoft.com/office/drawing/2014/main" id="{CEE2DFB8-7378-B55B-17BC-DD858D556293}"/>
              </a:ext>
            </a:extLst>
          </p:cNvPr>
          <p:cNvGraphicFramePr/>
          <p:nvPr>
            <p:extLst>
              <p:ext uri="{D42A27DB-BD31-4B8C-83A1-F6EECF244321}">
                <p14:modId xmlns:p14="http://schemas.microsoft.com/office/powerpoint/2010/main" val="3648215662"/>
              </p:ext>
            </p:extLst>
          </p:nvPr>
        </p:nvGraphicFramePr>
        <p:xfrm>
          <a:off x="7638757" y="2039814"/>
          <a:ext cx="4279704" cy="445306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0484601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3E2E6-2B4E-3FED-F23D-DA4EFB42F036}"/>
              </a:ext>
            </a:extLst>
          </p:cNvPr>
          <p:cNvSpPr>
            <a:spLocks noGrp="1"/>
          </p:cNvSpPr>
          <p:nvPr>
            <p:ph type="title"/>
          </p:nvPr>
        </p:nvSpPr>
        <p:spPr/>
        <p:txBody>
          <a:bodyPr/>
          <a:lstStyle/>
          <a:p>
            <a:r>
              <a:rPr lang="en-US" dirty="0">
                <a:solidFill>
                  <a:srgbClr val="7030A0"/>
                </a:solidFill>
                <a:latin typeface="Myriad Pro" panose="020B0503030403020204" pitchFamily="34" charset="0"/>
              </a:rPr>
              <a:t>The estrogen journey in Contraception</a:t>
            </a:r>
          </a:p>
        </p:txBody>
      </p:sp>
      <p:sp>
        <p:nvSpPr>
          <p:cNvPr id="3" name="Content Placeholder 2">
            <a:extLst>
              <a:ext uri="{FF2B5EF4-FFF2-40B4-BE49-F238E27FC236}">
                <a16:creationId xmlns:a16="http://schemas.microsoft.com/office/drawing/2014/main" id="{C478AB94-4A17-4673-68E0-07050CE10A02}"/>
              </a:ext>
            </a:extLst>
          </p:cNvPr>
          <p:cNvSpPr>
            <a:spLocks noGrp="1"/>
          </p:cNvSpPr>
          <p:nvPr>
            <p:ph idx="1"/>
          </p:nvPr>
        </p:nvSpPr>
        <p:spPr/>
        <p:txBody>
          <a:bodyPr>
            <a:normAutofit lnSpcReduction="10000"/>
          </a:bodyPr>
          <a:lstStyle/>
          <a:p>
            <a:pPr marL="0" indent="0" algn="ctr">
              <a:buNone/>
            </a:pPr>
            <a:r>
              <a:rPr lang="en-US" sz="2400" dirty="0">
                <a:latin typeface="Myriad Pro" panose="020B0503030403020204" pitchFamily="34" charset="0"/>
              </a:rPr>
              <a:t>The initial active estrogen component of the first COCs was mestranol at a dose of 75 μg.</a:t>
            </a:r>
          </a:p>
          <a:p>
            <a:pPr marL="0" indent="0" algn="ctr">
              <a:buNone/>
            </a:pPr>
            <a:endParaRPr lang="en-US" sz="2400" dirty="0">
              <a:latin typeface="Myriad Pro" panose="020B0503030403020204" pitchFamily="34" charset="0"/>
            </a:endParaRPr>
          </a:p>
          <a:p>
            <a:pPr marL="0" indent="0" algn="ctr">
              <a:buNone/>
            </a:pPr>
            <a:endParaRPr lang="en-US" sz="2400" dirty="0">
              <a:latin typeface="Myriad Pro" panose="020B0503030403020204" pitchFamily="34" charset="0"/>
            </a:endParaRPr>
          </a:p>
          <a:p>
            <a:pPr marL="0" indent="0" algn="ctr">
              <a:buNone/>
            </a:pPr>
            <a:r>
              <a:rPr lang="en-US" sz="2400" dirty="0">
                <a:latin typeface="Myriad Pro" panose="020B0503030403020204" pitchFamily="34" charset="0"/>
              </a:rPr>
              <a:t>Safety concerns led to dose reductions to &lt;50 μg of mestranol</a:t>
            </a:r>
          </a:p>
          <a:p>
            <a:pPr marL="0" indent="0" algn="ctr">
              <a:buNone/>
            </a:pPr>
            <a:endParaRPr lang="en-US" sz="2400" dirty="0">
              <a:latin typeface="Myriad Pro" panose="020B0503030403020204" pitchFamily="34" charset="0"/>
            </a:endParaRPr>
          </a:p>
          <a:p>
            <a:pPr marL="0" indent="0" algn="ctr">
              <a:buNone/>
            </a:pPr>
            <a:endParaRPr lang="en-US" sz="2400" dirty="0">
              <a:latin typeface="Myriad Pro" panose="020B0503030403020204" pitchFamily="34" charset="0"/>
            </a:endParaRPr>
          </a:p>
          <a:p>
            <a:pPr marL="0" indent="0" algn="ctr">
              <a:buNone/>
            </a:pPr>
            <a:r>
              <a:rPr lang="en-US" sz="2400" dirty="0">
                <a:latin typeface="Myriad Pro" panose="020B0503030403020204" pitchFamily="34" charset="0"/>
              </a:rPr>
              <a:t>Replaced by ethinyl estradiol (EE) in the early 1960s. </a:t>
            </a:r>
          </a:p>
          <a:p>
            <a:pPr marL="0" indent="0">
              <a:buNone/>
            </a:pPr>
            <a:endParaRPr lang="en-US" sz="2400" dirty="0">
              <a:latin typeface="Myriad Pro" panose="020B0503030403020204" pitchFamily="34" charset="0"/>
            </a:endParaRPr>
          </a:p>
          <a:p>
            <a:pPr marL="0" indent="0">
              <a:buNone/>
            </a:pPr>
            <a:r>
              <a:rPr lang="en-US" sz="2400" dirty="0">
                <a:latin typeface="Myriad Pro" panose="020B0503030403020204" pitchFamily="34" charset="0"/>
              </a:rPr>
              <a:t>Since then, synthetic EE has been the most common estrogen used in COCs because of its demonstrated efficacy, safety, and tolerability.</a:t>
            </a:r>
          </a:p>
        </p:txBody>
      </p:sp>
      <p:sp>
        <p:nvSpPr>
          <p:cNvPr id="4" name="Arrow: Down 3">
            <a:extLst>
              <a:ext uri="{FF2B5EF4-FFF2-40B4-BE49-F238E27FC236}">
                <a16:creationId xmlns:a16="http://schemas.microsoft.com/office/drawing/2014/main" id="{EA2603A4-54E5-BAB8-803B-3F87D7694F1C}"/>
              </a:ext>
            </a:extLst>
          </p:cNvPr>
          <p:cNvSpPr/>
          <p:nvPr/>
        </p:nvSpPr>
        <p:spPr>
          <a:xfrm>
            <a:off x="5963478" y="2504661"/>
            <a:ext cx="254442" cy="5009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Arrow: Down 4">
            <a:extLst>
              <a:ext uri="{FF2B5EF4-FFF2-40B4-BE49-F238E27FC236}">
                <a16:creationId xmlns:a16="http://schemas.microsoft.com/office/drawing/2014/main" id="{0C75240D-743A-8952-B434-96F72F1A6902}"/>
              </a:ext>
            </a:extLst>
          </p:cNvPr>
          <p:cNvSpPr/>
          <p:nvPr/>
        </p:nvSpPr>
        <p:spPr>
          <a:xfrm>
            <a:off x="5963478" y="3839880"/>
            <a:ext cx="254442" cy="5009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27216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3387A-FEFC-2B01-363E-DCD9CAB90BED}"/>
              </a:ext>
            </a:extLst>
          </p:cNvPr>
          <p:cNvSpPr>
            <a:spLocks noGrp="1"/>
          </p:cNvSpPr>
          <p:nvPr>
            <p:ph type="title"/>
          </p:nvPr>
        </p:nvSpPr>
        <p:spPr>
          <a:xfrm>
            <a:off x="917713" y="381028"/>
            <a:ext cx="10515600" cy="1325563"/>
          </a:xfrm>
        </p:spPr>
        <p:txBody>
          <a:bodyPr/>
          <a:lstStyle/>
          <a:p>
            <a:r>
              <a:rPr lang="en-US" dirty="0">
                <a:solidFill>
                  <a:srgbClr val="7030A0"/>
                </a:solidFill>
                <a:latin typeface="Myriad Pro" panose="020B0503030403020204" pitchFamily="34" charset="0"/>
              </a:rPr>
              <a:t>Unmet needs of estrogen in contraception </a:t>
            </a:r>
          </a:p>
        </p:txBody>
      </p:sp>
      <p:sp>
        <p:nvSpPr>
          <p:cNvPr id="3" name="Content Placeholder 2">
            <a:extLst>
              <a:ext uri="{FF2B5EF4-FFF2-40B4-BE49-F238E27FC236}">
                <a16:creationId xmlns:a16="http://schemas.microsoft.com/office/drawing/2014/main" id="{A499AF29-5731-7EAF-86F8-F16AE6B72F31}"/>
              </a:ext>
            </a:extLst>
          </p:cNvPr>
          <p:cNvSpPr>
            <a:spLocks noGrp="1"/>
          </p:cNvSpPr>
          <p:nvPr>
            <p:ph idx="1"/>
          </p:nvPr>
        </p:nvSpPr>
        <p:spPr>
          <a:xfrm>
            <a:off x="838200" y="2167531"/>
            <a:ext cx="10515600" cy="3159843"/>
          </a:xfrm>
        </p:spPr>
        <p:txBody>
          <a:bodyPr>
            <a:normAutofit/>
          </a:bodyPr>
          <a:lstStyle/>
          <a:p>
            <a:pPr marL="0" indent="0">
              <a:buNone/>
            </a:pPr>
            <a:r>
              <a:rPr lang="en-US" sz="2400" dirty="0">
                <a:latin typeface="Myriad Pro" panose="020B0503030403020204" pitchFamily="34" charset="0"/>
              </a:rPr>
              <a:t>Estrogens, particularly the potent Ethinyl estradiol(EE)-</a:t>
            </a:r>
          </a:p>
          <a:p>
            <a:r>
              <a:rPr lang="en-US" sz="2400" dirty="0">
                <a:latin typeface="Myriad Pro" panose="020B0503030403020204" pitchFamily="34" charset="0"/>
              </a:rPr>
              <a:t> Can impact on liver function </a:t>
            </a:r>
            <a:r>
              <a:rPr lang="en-US" sz="2400" b="0" i="0" u="none" strike="noStrike" baseline="0" dirty="0">
                <a:solidFill>
                  <a:srgbClr val="000000"/>
                </a:solidFill>
                <a:latin typeface="Myriad Pro" panose="020B0503030403020204" pitchFamily="34" charset="0"/>
              </a:rPr>
              <a:t>through increased synthesis of various liver proteins, such as lipoproteins, angiotensinogen, sex hormone-binding globulin (SHBG), corticosteroid-binding globulin (CBG), and ceruloplasmin. It does not change the activity of relevant cytochrome P450 related liver enzymes.</a:t>
            </a:r>
          </a:p>
          <a:p>
            <a:r>
              <a:rPr lang="en-US" sz="2400" dirty="0">
                <a:latin typeface="Myriad Pro" panose="020B0503030403020204" pitchFamily="34" charset="0"/>
              </a:rPr>
              <a:t>It also alters hemostatic balance by decreasing natural anticoagulant and </a:t>
            </a:r>
            <a:r>
              <a:rPr lang="en-US" sz="2400" dirty="0" err="1">
                <a:latin typeface="Myriad Pro" panose="020B0503030403020204" pitchFamily="34" charset="0"/>
              </a:rPr>
              <a:t>favouring</a:t>
            </a:r>
            <a:r>
              <a:rPr lang="en-US" sz="2400" dirty="0">
                <a:latin typeface="Myriad Pro" panose="020B0503030403020204" pitchFamily="34" charset="0"/>
              </a:rPr>
              <a:t> pro-coagulation. This is the reason why venous thromboembolism (VTE) risk is increased in COC users.</a:t>
            </a:r>
          </a:p>
        </p:txBody>
      </p:sp>
    </p:spTree>
    <p:extLst>
      <p:ext uri="{BB962C8B-B14F-4D97-AF65-F5344CB8AC3E}">
        <p14:creationId xmlns:p14="http://schemas.microsoft.com/office/powerpoint/2010/main" val="14677921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29935-7E3B-EF5C-7C1D-51FDEEDF0D76}"/>
              </a:ext>
            </a:extLst>
          </p:cNvPr>
          <p:cNvSpPr>
            <a:spLocks noGrp="1"/>
          </p:cNvSpPr>
          <p:nvPr>
            <p:ph type="title"/>
          </p:nvPr>
        </p:nvSpPr>
        <p:spPr/>
        <p:txBody>
          <a:bodyPr/>
          <a:lstStyle/>
          <a:p>
            <a:r>
              <a:rPr lang="en-US" dirty="0">
                <a:solidFill>
                  <a:srgbClr val="7030A0"/>
                </a:solidFill>
                <a:latin typeface="Myriad Pro" panose="020B0503030403020204" pitchFamily="34" charset="0"/>
              </a:rPr>
              <a:t>Evolution in estrogen of OCP</a:t>
            </a:r>
          </a:p>
        </p:txBody>
      </p:sp>
      <p:sp>
        <p:nvSpPr>
          <p:cNvPr id="3" name="Content Placeholder 2">
            <a:extLst>
              <a:ext uri="{FF2B5EF4-FFF2-40B4-BE49-F238E27FC236}">
                <a16:creationId xmlns:a16="http://schemas.microsoft.com/office/drawing/2014/main" id="{335B756F-7C23-D945-3A28-E3F42F3810A7}"/>
              </a:ext>
            </a:extLst>
          </p:cNvPr>
          <p:cNvSpPr>
            <a:spLocks noGrp="1"/>
          </p:cNvSpPr>
          <p:nvPr>
            <p:ph idx="1"/>
          </p:nvPr>
        </p:nvSpPr>
        <p:spPr/>
        <p:txBody>
          <a:bodyPr>
            <a:normAutofit fontScale="85000" lnSpcReduction="10000"/>
          </a:bodyPr>
          <a:lstStyle/>
          <a:p>
            <a:r>
              <a:rPr lang="en-US" dirty="0">
                <a:latin typeface="Myriad Pro" panose="020B0503030403020204" pitchFamily="34" charset="0"/>
              </a:rPr>
              <a:t>Strategies to reduce the adverse effects have included decreasing the EE dose, improving the progestogenic modulation with less androgenic progestins, and, since 2009, substituting EE with E2.</a:t>
            </a:r>
          </a:p>
          <a:p>
            <a:r>
              <a:rPr lang="en-US" dirty="0">
                <a:latin typeface="Myriad Pro" panose="020B0503030403020204" pitchFamily="34" charset="0"/>
              </a:rPr>
              <a:t> E2(Estradiol) has been used in some COCs to minimize the risk of adverse effects. Although the exact mechanism contributing to the increased CVD risk remains unclear, the use of newer low‐dose formulations of COC (EE dose ≤35 μg) has resulted in a significant decrease in, but not elimination of CVD risk. </a:t>
            </a:r>
          </a:p>
          <a:p>
            <a:r>
              <a:rPr lang="en-US" dirty="0">
                <a:latin typeface="Myriad Pro" panose="020B0503030403020204" pitchFamily="34" charset="0"/>
              </a:rPr>
              <a:t>Lowering the dose of EE in COC from &gt; 75 to 20 mcg has undoubtedly decreased the incidence of VTE but In general, the lower dose estrogen pills (20 mcg or less) are associated with higher un-</a:t>
            </a:r>
            <a:r>
              <a:rPr lang="en-US" dirty="0" err="1">
                <a:latin typeface="Myriad Pro" panose="020B0503030403020204" pitchFamily="34" charset="0"/>
              </a:rPr>
              <a:t>scheduleld</a:t>
            </a:r>
            <a:r>
              <a:rPr lang="en-US" dirty="0">
                <a:latin typeface="Myriad Pro" panose="020B0503030403020204" pitchFamily="34" charset="0"/>
              </a:rPr>
              <a:t> bleeding episodes or contraceptive failure which results in higher discontinuation rate.</a:t>
            </a:r>
          </a:p>
          <a:p>
            <a:r>
              <a:rPr lang="en-US" dirty="0">
                <a:latin typeface="Myriad Pro" panose="020B0503030403020204" pitchFamily="34" charset="0"/>
              </a:rPr>
              <a:t>So, replacing EE by a natural estrogen has been suggested to improve the VTE risk.</a:t>
            </a:r>
          </a:p>
          <a:p>
            <a:endParaRPr lang="en-US" dirty="0"/>
          </a:p>
        </p:txBody>
      </p:sp>
    </p:spTree>
    <p:extLst>
      <p:ext uri="{BB962C8B-B14F-4D97-AF65-F5344CB8AC3E}">
        <p14:creationId xmlns:p14="http://schemas.microsoft.com/office/powerpoint/2010/main" val="30187965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9A5E8C-93FE-F134-9ED5-7E66AC3647F3}"/>
              </a:ext>
            </a:extLst>
          </p:cNvPr>
          <p:cNvSpPr>
            <a:spLocks noGrp="1"/>
          </p:cNvSpPr>
          <p:nvPr>
            <p:ph type="title"/>
          </p:nvPr>
        </p:nvSpPr>
        <p:spPr/>
        <p:txBody>
          <a:bodyPr/>
          <a:lstStyle/>
          <a:p>
            <a:r>
              <a:rPr lang="en-US" dirty="0">
                <a:solidFill>
                  <a:srgbClr val="7030A0"/>
                </a:solidFill>
                <a:latin typeface="Myriad Pro" panose="020B0503030403020204" pitchFamily="34" charset="0"/>
              </a:rPr>
              <a:t>ESTETROL: THE FIRST NATIVE ESTROGEN WITH SELECTIVE TISSUE ACTIVITY (NEST)</a:t>
            </a:r>
          </a:p>
        </p:txBody>
      </p:sp>
      <p:sp>
        <p:nvSpPr>
          <p:cNvPr id="3" name="Content Placeholder 2">
            <a:extLst>
              <a:ext uri="{FF2B5EF4-FFF2-40B4-BE49-F238E27FC236}">
                <a16:creationId xmlns:a16="http://schemas.microsoft.com/office/drawing/2014/main" id="{39E686E1-9D09-8D9D-286C-DCB7E75D8E1D}"/>
              </a:ext>
            </a:extLst>
          </p:cNvPr>
          <p:cNvSpPr>
            <a:spLocks noGrp="1"/>
          </p:cNvSpPr>
          <p:nvPr>
            <p:ph idx="1"/>
          </p:nvPr>
        </p:nvSpPr>
        <p:spPr>
          <a:xfrm>
            <a:off x="750735" y="2131349"/>
            <a:ext cx="10515600" cy="3323245"/>
          </a:xfrm>
        </p:spPr>
        <p:txBody>
          <a:bodyPr>
            <a:normAutofit lnSpcReduction="10000"/>
          </a:bodyPr>
          <a:lstStyle/>
          <a:p>
            <a:r>
              <a:rPr lang="en-US" sz="2400" dirty="0">
                <a:latin typeface="Myriad Pro" panose="020B0503030403020204" pitchFamily="34" charset="0"/>
              </a:rPr>
              <a:t>E4 has been described as a natural human fetal estrogen or native estrogen with a unique and tissue- specific action (NEST). </a:t>
            </a:r>
          </a:p>
          <a:p>
            <a:r>
              <a:rPr lang="en-US" sz="2400" dirty="0">
                <a:latin typeface="Myriad Pro" panose="020B0503030403020204" pitchFamily="34" charset="0"/>
              </a:rPr>
              <a:t>E4 displays a high selectivity for estrogen receptors (ERs) and binds to both ERα and ERβ, with a 4 to 5 times higher affinity for ERα compared to ERβ.</a:t>
            </a:r>
          </a:p>
          <a:p>
            <a:r>
              <a:rPr lang="en-US" sz="2400" dirty="0">
                <a:latin typeface="Myriad Pro" panose="020B0503030403020204" pitchFamily="34" charset="0"/>
              </a:rPr>
              <a:t> However, in contrast to other estrogens, E4 antagonizes (or blocks) the activity of membrane ERα, has a neutral effect on the liver, and has a low impact on normal and malignant breast tissue.</a:t>
            </a:r>
          </a:p>
          <a:p>
            <a:r>
              <a:rPr lang="en-US" sz="2400" dirty="0">
                <a:latin typeface="Myriad Pro" panose="020B0503030403020204" pitchFamily="34" charset="0"/>
              </a:rPr>
              <a:t> The nuclear ERα stimulation results in estrogenic activity that has beneficial effects on the vagina, endometrium, bone, and cardiovascular system. </a:t>
            </a:r>
          </a:p>
        </p:txBody>
      </p:sp>
      <p:sp>
        <p:nvSpPr>
          <p:cNvPr id="8" name="TextBox 7">
            <a:extLst>
              <a:ext uri="{FF2B5EF4-FFF2-40B4-BE49-F238E27FC236}">
                <a16:creationId xmlns:a16="http://schemas.microsoft.com/office/drawing/2014/main" id="{50E8E683-305E-C9DE-9006-896F926F28B0}"/>
              </a:ext>
            </a:extLst>
          </p:cNvPr>
          <p:cNvSpPr txBox="1"/>
          <p:nvPr/>
        </p:nvSpPr>
        <p:spPr>
          <a:xfrm>
            <a:off x="1081378" y="5636363"/>
            <a:ext cx="10589254" cy="818237"/>
          </a:xfrm>
          <a:prstGeom prst="rect">
            <a:avLst/>
          </a:prstGeom>
          <a:noFill/>
        </p:spPr>
        <p:txBody>
          <a:bodyPr wrap="square">
            <a:spAutoFit/>
          </a:bodyPr>
          <a:lstStyle/>
          <a:p>
            <a:pPr marR="0" lvl="0" algn="just">
              <a:lnSpc>
                <a:spcPct val="107000"/>
              </a:lnSpc>
              <a:spcBef>
                <a:spcPts val="0"/>
              </a:spcBef>
              <a:spcAft>
                <a:spcPts val="800"/>
              </a:spcAft>
            </a:pPr>
            <a:r>
              <a:rPr lang="en-US" sz="800" dirty="0">
                <a:latin typeface="Myriad Pro" panose="020B0503030403020204" pitchFamily="34" charset="0"/>
                <a:ea typeface="Calibri" panose="020F0502020204030204" pitchFamily="34" charset="0"/>
                <a:cs typeface="Times New Roman" panose="02020603050405020304" pitchFamily="18" charset="0"/>
              </a:rPr>
              <a:t>Ref:</a:t>
            </a:r>
          </a:p>
          <a:p>
            <a:pPr marR="0" lvl="0" algn="just">
              <a:lnSpc>
                <a:spcPct val="107000"/>
              </a:lnSpc>
              <a:spcBef>
                <a:spcPts val="0"/>
              </a:spcBef>
              <a:spcAft>
                <a:spcPts val="800"/>
              </a:spcAft>
            </a:pPr>
            <a:r>
              <a:rPr lang="en-US" sz="800" dirty="0">
                <a:effectLst/>
                <a:latin typeface="Myriad Pro" panose="020B0503030403020204" pitchFamily="34" charset="0"/>
                <a:ea typeface="Calibri" panose="020F0502020204030204" pitchFamily="34" charset="0"/>
                <a:cs typeface="Times New Roman" panose="02020603050405020304" pitchFamily="18" charset="0"/>
              </a:rPr>
              <a:t>1.Gérard C, </a:t>
            </a:r>
            <a:r>
              <a:rPr lang="en-US" sz="800" dirty="0" err="1">
                <a:effectLst/>
                <a:latin typeface="Myriad Pro" panose="020B0503030403020204" pitchFamily="34" charset="0"/>
                <a:ea typeface="Calibri" panose="020F0502020204030204" pitchFamily="34" charset="0"/>
                <a:cs typeface="Times New Roman" panose="02020603050405020304" pitchFamily="18" charset="0"/>
              </a:rPr>
              <a:t>Blacher</a:t>
            </a:r>
            <a:r>
              <a:rPr lang="en-US" sz="800" dirty="0">
                <a:effectLst/>
                <a:latin typeface="Myriad Pro" panose="020B0503030403020204" pitchFamily="34" charset="0"/>
                <a:ea typeface="Calibri" panose="020F0502020204030204" pitchFamily="34" charset="0"/>
                <a:cs typeface="Times New Roman" panose="02020603050405020304" pitchFamily="18" charset="0"/>
              </a:rPr>
              <a:t> S, Communal L, et al. Estetrol is a weak estrogen antagonizing estradiol-dependent mammary gland proliferation. J Endocrinol. 2015;224(1):85-95.</a:t>
            </a:r>
            <a:endParaRPr lang="en-US" sz="1100" dirty="0">
              <a:latin typeface="Calibri" panose="020F0502020204030204" pitchFamily="34" charset="0"/>
              <a:ea typeface="Calibri" panose="020F0502020204030204" pitchFamily="34" charset="0"/>
              <a:cs typeface="Times New Roman" panose="02020603050405020304" pitchFamily="18" charset="0"/>
            </a:endParaRPr>
          </a:p>
          <a:p>
            <a:pPr marR="0" lvl="0" algn="just">
              <a:lnSpc>
                <a:spcPct val="107000"/>
              </a:lnSpc>
              <a:spcBef>
                <a:spcPts val="0"/>
              </a:spcBef>
              <a:spcAft>
                <a:spcPts val="800"/>
              </a:spcAft>
            </a:pPr>
            <a:r>
              <a:rPr lang="en-US" sz="800" dirty="0">
                <a:effectLst/>
                <a:latin typeface="Myriad Pro" panose="020B0503030403020204" pitchFamily="34" charset="0"/>
                <a:ea typeface="Calibri" panose="020F0502020204030204" pitchFamily="34" charset="0"/>
                <a:cs typeface="Times New Roman" panose="02020603050405020304" pitchFamily="18" charset="0"/>
              </a:rPr>
              <a:t>2. Gérard C, </a:t>
            </a:r>
            <a:r>
              <a:rPr lang="en-US" sz="800" dirty="0" err="1">
                <a:effectLst/>
                <a:latin typeface="Myriad Pro" panose="020B0503030403020204" pitchFamily="34" charset="0"/>
                <a:ea typeface="Calibri" panose="020F0502020204030204" pitchFamily="34" charset="0"/>
                <a:cs typeface="Times New Roman" panose="02020603050405020304" pitchFamily="18" charset="0"/>
              </a:rPr>
              <a:t>Mestdagt</a:t>
            </a:r>
            <a:r>
              <a:rPr lang="en-US" sz="800" dirty="0">
                <a:effectLst/>
                <a:latin typeface="Myriad Pro" panose="020B0503030403020204" pitchFamily="34" charset="0"/>
                <a:ea typeface="Calibri" panose="020F0502020204030204" pitchFamily="34" charset="0"/>
                <a:cs typeface="Times New Roman" panose="02020603050405020304" pitchFamily="18" charset="0"/>
              </a:rPr>
              <a:t> M, Tskitishvili E, et al. Combined estrogenic and anti-estrogenic properties of estetrol on breast cancer may provide a safe therapeutic window for the treatment of menopausal </a:t>
            </a:r>
            <a:r>
              <a:rPr lang="en-US" sz="800" dirty="0" err="1">
                <a:effectLst/>
                <a:latin typeface="Myriad Pro" panose="020B0503030403020204" pitchFamily="34" charset="0"/>
                <a:ea typeface="Calibri" panose="020F0502020204030204" pitchFamily="34" charset="0"/>
                <a:cs typeface="Times New Roman" panose="02020603050405020304" pitchFamily="18" charset="0"/>
              </a:rPr>
              <a:t>symp</a:t>
            </a:r>
            <a:r>
              <a:rPr lang="en-US" sz="800" dirty="0">
                <a:effectLst/>
                <a:latin typeface="Myriad Pro" panose="020B0503030403020204" pitchFamily="34" charset="0"/>
                <a:ea typeface="Calibri" panose="020F0502020204030204" pitchFamily="34" charset="0"/>
                <a:cs typeface="Times New Roman" panose="02020603050405020304" pitchFamily="18" charset="0"/>
              </a:rPr>
              <a:t>- toms. </a:t>
            </a:r>
            <a:r>
              <a:rPr lang="en-US" sz="800" dirty="0" err="1">
                <a:effectLst/>
                <a:latin typeface="Myriad Pro" panose="020B0503030403020204" pitchFamily="34" charset="0"/>
                <a:ea typeface="Calibri" panose="020F0502020204030204" pitchFamily="34" charset="0"/>
                <a:cs typeface="Times New Roman" panose="02020603050405020304" pitchFamily="18" charset="0"/>
              </a:rPr>
              <a:t>Oncotarget</a:t>
            </a:r>
            <a:r>
              <a:rPr lang="en-US" sz="800" dirty="0">
                <a:effectLst/>
                <a:latin typeface="Myriad Pro" panose="020B0503030403020204" pitchFamily="34" charset="0"/>
                <a:ea typeface="Calibri" panose="020F0502020204030204" pitchFamily="34" charset="0"/>
                <a:cs typeface="Times New Roman" panose="02020603050405020304" pitchFamily="18" charset="0"/>
              </a:rPr>
              <a:t>. 2015;6(19):17621-17636.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6341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3E03A-D126-A25D-A202-79CC6566B1EB}"/>
              </a:ext>
            </a:extLst>
          </p:cNvPr>
          <p:cNvSpPr>
            <a:spLocks noGrp="1"/>
          </p:cNvSpPr>
          <p:nvPr>
            <p:ph type="title"/>
          </p:nvPr>
        </p:nvSpPr>
        <p:spPr/>
        <p:txBody>
          <a:bodyPr/>
          <a:lstStyle/>
          <a:p>
            <a:r>
              <a:rPr lang="en-US" dirty="0">
                <a:solidFill>
                  <a:srgbClr val="7030A0"/>
                </a:solidFill>
                <a:latin typeface="Myriad Pro" panose="020B0503030403020204" pitchFamily="34" charset="0"/>
              </a:rPr>
              <a:t>Receptor Activity of Estetrol</a:t>
            </a:r>
          </a:p>
        </p:txBody>
      </p:sp>
      <p:pic>
        <p:nvPicPr>
          <p:cNvPr id="5" name="Content Placeholder 4">
            <a:extLst>
              <a:ext uri="{FF2B5EF4-FFF2-40B4-BE49-F238E27FC236}">
                <a16:creationId xmlns:a16="http://schemas.microsoft.com/office/drawing/2014/main" id="{B8B8F13A-FE59-0A50-D2B3-E71B47FF1545}"/>
              </a:ext>
            </a:extLst>
          </p:cNvPr>
          <p:cNvPicPr>
            <a:picLocks noGrp="1" noChangeAspect="1"/>
          </p:cNvPicPr>
          <p:nvPr>
            <p:ph idx="1"/>
          </p:nvPr>
        </p:nvPicPr>
        <p:blipFill>
          <a:blip r:embed="rId2"/>
          <a:stretch>
            <a:fillRect/>
          </a:stretch>
        </p:blipFill>
        <p:spPr>
          <a:xfrm>
            <a:off x="2697956" y="2184658"/>
            <a:ext cx="7150468" cy="4673342"/>
          </a:xfrm>
        </p:spPr>
      </p:pic>
      <p:sp>
        <p:nvSpPr>
          <p:cNvPr id="3" name="TextBox 2">
            <a:extLst>
              <a:ext uri="{FF2B5EF4-FFF2-40B4-BE49-F238E27FC236}">
                <a16:creationId xmlns:a16="http://schemas.microsoft.com/office/drawing/2014/main" id="{67361B2A-57C5-4D25-0B6E-54129ED9C15C}"/>
              </a:ext>
            </a:extLst>
          </p:cNvPr>
          <p:cNvSpPr txBox="1"/>
          <p:nvPr/>
        </p:nvSpPr>
        <p:spPr>
          <a:xfrm>
            <a:off x="962107" y="1555406"/>
            <a:ext cx="10821725" cy="707886"/>
          </a:xfrm>
          <a:prstGeom prst="rect">
            <a:avLst/>
          </a:prstGeom>
          <a:noFill/>
        </p:spPr>
        <p:txBody>
          <a:bodyPr wrap="square">
            <a:spAutoFit/>
          </a:bodyPr>
          <a:lstStyle/>
          <a:p>
            <a:r>
              <a:rPr lang="en-US" sz="2000" dirty="0">
                <a:solidFill>
                  <a:srgbClr val="414042"/>
                </a:solidFill>
                <a:effectLst/>
                <a:latin typeface="Myriad Pro" panose="020B0503030403020204" pitchFamily="34" charset="0"/>
                <a:ea typeface="Trebuchet MS" panose="020B0603020202020204" pitchFamily="34" charset="0"/>
                <a:cs typeface="Trebuchet MS" panose="020B0603020202020204" pitchFamily="34" charset="0"/>
              </a:rPr>
              <a:t>The</a:t>
            </a:r>
            <a:r>
              <a:rPr lang="en-US" sz="2000" spc="5" dirty="0">
                <a:solidFill>
                  <a:srgbClr val="414042"/>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2000" dirty="0">
                <a:solidFill>
                  <a:srgbClr val="414042"/>
                </a:solidFill>
                <a:effectLst/>
                <a:latin typeface="Myriad Pro" panose="020B0503030403020204" pitchFamily="34" charset="0"/>
                <a:ea typeface="Trebuchet MS" panose="020B0603020202020204" pitchFamily="34" charset="0"/>
                <a:cs typeface="Trebuchet MS" panose="020B0603020202020204" pitchFamily="34" charset="0"/>
              </a:rPr>
              <a:t>favorable safety profile of E4 results from its distinct effect on both nuclear and membrane estrogen</a:t>
            </a:r>
            <a:r>
              <a:rPr lang="en-US" sz="2000" spc="5" dirty="0">
                <a:solidFill>
                  <a:srgbClr val="414042"/>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2000" dirty="0">
                <a:solidFill>
                  <a:srgbClr val="414042"/>
                </a:solidFill>
                <a:effectLst/>
                <a:latin typeface="Myriad Pro" panose="020B0503030403020204" pitchFamily="34" charset="0"/>
                <a:ea typeface="Trebuchet MS" panose="020B0603020202020204" pitchFamily="34" charset="0"/>
                <a:cs typeface="Trebuchet MS" panose="020B0603020202020204" pitchFamily="34" charset="0"/>
              </a:rPr>
              <a:t>receptors. </a:t>
            </a:r>
            <a:endParaRPr lang="en-US" sz="2000" dirty="0">
              <a:latin typeface="Myriad Pro" panose="020B0503030403020204" pitchFamily="34" charset="0"/>
            </a:endParaRPr>
          </a:p>
        </p:txBody>
      </p:sp>
    </p:spTree>
    <p:extLst>
      <p:ext uri="{BB962C8B-B14F-4D97-AF65-F5344CB8AC3E}">
        <p14:creationId xmlns:p14="http://schemas.microsoft.com/office/powerpoint/2010/main" val="15676312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CDB70-EE48-14E9-B229-9F808A36AD49}"/>
              </a:ext>
            </a:extLst>
          </p:cNvPr>
          <p:cNvSpPr>
            <a:spLocks noGrp="1"/>
          </p:cNvSpPr>
          <p:nvPr>
            <p:ph type="title"/>
          </p:nvPr>
        </p:nvSpPr>
        <p:spPr>
          <a:xfrm>
            <a:off x="1796994" y="365125"/>
            <a:ext cx="9556805" cy="1325563"/>
          </a:xfrm>
        </p:spPr>
        <p:txBody>
          <a:bodyPr/>
          <a:lstStyle/>
          <a:p>
            <a:r>
              <a:rPr lang="en-US" dirty="0">
                <a:solidFill>
                  <a:srgbClr val="7030A0"/>
                </a:solidFill>
                <a:latin typeface="Myriad Pro" panose="020B0503030403020204" pitchFamily="34" charset="0"/>
              </a:rPr>
              <a:t>Comparative pharmacologic profile of EE,E2 and E4 </a:t>
            </a:r>
          </a:p>
        </p:txBody>
      </p:sp>
      <p:graphicFrame>
        <p:nvGraphicFramePr>
          <p:cNvPr id="8" name="Content Placeholder 7">
            <a:extLst>
              <a:ext uri="{FF2B5EF4-FFF2-40B4-BE49-F238E27FC236}">
                <a16:creationId xmlns:a16="http://schemas.microsoft.com/office/drawing/2014/main" id="{C60B1317-FB4C-4E1B-0DC9-761DAD83E042}"/>
              </a:ext>
            </a:extLst>
          </p:cNvPr>
          <p:cNvGraphicFramePr>
            <a:graphicFrameLocks noGrp="1"/>
          </p:cNvGraphicFramePr>
          <p:nvPr>
            <p:ph idx="1"/>
            <p:extLst>
              <p:ext uri="{D42A27DB-BD31-4B8C-83A1-F6EECF244321}">
                <p14:modId xmlns:p14="http://schemas.microsoft.com/office/powerpoint/2010/main" val="2509672428"/>
              </p:ext>
            </p:extLst>
          </p:nvPr>
        </p:nvGraphicFramePr>
        <p:xfrm>
          <a:off x="2623931" y="1766735"/>
          <a:ext cx="7368802" cy="4568762"/>
        </p:xfrm>
        <a:graphic>
          <a:graphicData uri="http://schemas.openxmlformats.org/drawingml/2006/table">
            <a:tbl>
              <a:tblPr firstRow="1" firstCol="1" lastRow="1" lastCol="1" bandRow="1" bandCol="1"/>
              <a:tblGrid>
                <a:gridCol w="1849480">
                  <a:extLst>
                    <a:ext uri="{9D8B030D-6E8A-4147-A177-3AD203B41FA5}">
                      <a16:colId xmlns:a16="http://schemas.microsoft.com/office/drawing/2014/main" val="2428012251"/>
                    </a:ext>
                  </a:extLst>
                </a:gridCol>
                <a:gridCol w="1839774">
                  <a:extLst>
                    <a:ext uri="{9D8B030D-6E8A-4147-A177-3AD203B41FA5}">
                      <a16:colId xmlns:a16="http://schemas.microsoft.com/office/drawing/2014/main" val="715982597"/>
                    </a:ext>
                  </a:extLst>
                </a:gridCol>
                <a:gridCol w="1839774">
                  <a:extLst>
                    <a:ext uri="{9D8B030D-6E8A-4147-A177-3AD203B41FA5}">
                      <a16:colId xmlns:a16="http://schemas.microsoft.com/office/drawing/2014/main" val="1709166013"/>
                    </a:ext>
                  </a:extLst>
                </a:gridCol>
                <a:gridCol w="1839774">
                  <a:extLst>
                    <a:ext uri="{9D8B030D-6E8A-4147-A177-3AD203B41FA5}">
                      <a16:colId xmlns:a16="http://schemas.microsoft.com/office/drawing/2014/main" val="3727204495"/>
                    </a:ext>
                  </a:extLst>
                </a:gridCol>
              </a:tblGrid>
              <a:tr h="497840">
                <a:tc>
                  <a:txBody>
                    <a:bodyPr/>
                    <a:lstStyle/>
                    <a:p>
                      <a:pPr marL="0" marR="0">
                        <a:spcBef>
                          <a:spcPts val="0"/>
                        </a:spcBef>
                        <a:spcAft>
                          <a:spcPts val="0"/>
                        </a:spcAft>
                      </a:pPr>
                      <a:r>
                        <a:rPr lang="en-US" sz="160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 </a:t>
                      </a:r>
                    </a:p>
                  </a:txBody>
                  <a:tcPr marL="0" marR="0" marT="0" marB="0">
                    <a:lnL>
                      <a:noFill/>
                    </a:lnL>
                    <a:lnR w="12700" cap="flat" cmpd="sng" algn="ctr">
                      <a:solidFill>
                        <a:srgbClr val="6D6E71"/>
                      </a:solidFill>
                      <a:prstDash val="dash"/>
                      <a:round/>
                      <a:headEnd type="none" w="med" len="med"/>
                      <a:tailEnd type="none" w="med" len="med"/>
                    </a:lnR>
                    <a:lnT>
                      <a:noFill/>
                    </a:lnT>
                    <a:lnB w="12700" cap="flat" cmpd="sng" algn="ctr">
                      <a:solidFill>
                        <a:srgbClr val="6D6E71"/>
                      </a:solidFill>
                      <a:prstDash val="dash"/>
                      <a:round/>
                      <a:headEnd type="none" w="med" len="med"/>
                      <a:tailEnd type="none" w="med" len="med"/>
                    </a:lnB>
                    <a:solidFill>
                      <a:schemeClr val="bg1"/>
                    </a:solidFill>
                  </a:tcPr>
                </a:tc>
                <a:tc>
                  <a:txBody>
                    <a:bodyPr/>
                    <a:lstStyle/>
                    <a:p>
                      <a:pPr marL="47625" marR="0">
                        <a:spcBef>
                          <a:spcPts val="1040"/>
                        </a:spcBef>
                        <a:spcAft>
                          <a:spcPts val="0"/>
                        </a:spcAft>
                      </a:pPr>
                      <a:r>
                        <a:rPr lang="en-US" sz="1600" b="1"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Ethinyl</a:t>
                      </a:r>
                      <a:r>
                        <a:rPr lang="en-US" sz="1600" b="1" spc="45"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estradiol</a:t>
                      </a:r>
                      <a:r>
                        <a:rPr lang="en-US" sz="1600" b="1" spc="45"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(EE)</a:t>
                      </a:r>
                      <a:endParaRPr lang="en-US" sz="1600"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a:noFill/>
                    </a:lnT>
                    <a:lnB w="12700" cap="flat" cmpd="sng" algn="ctr">
                      <a:solidFill>
                        <a:srgbClr val="6D6E71"/>
                      </a:solidFill>
                      <a:prstDash val="dash"/>
                      <a:round/>
                      <a:headEnd type="none" w="med" len="med"/>
                      <a:tailEnd type="none" w="med" len="med"/>
                    </a:lnB>
                    <a:solidFill>
                      <a:schemeClr val="bg1"/>
                    </a:solidFill>
                  </a:tcPr>
                </a:tc>
                <a:tc>
                  <a:txBody>
                    <a:bodyPr/>
                    <a:lstStyle/>
                    <a:p>
                      <a:pPr marL="58420" marR="0">
                        <a:spcBef>
                          <a:spcPts val="1040"/>
                        </a:spcBef>
                        <a:spcAft>
                          <a:spcPts val="0"/>
                        </a:spcAft>
                      </a:pPr>
                      <a:r>
                        <a:rPr lang="en-US" sz="1600" b="1">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Estradiol</a:t>
                      </a:r>
                      <a:r>
                        <a:rPr lang="en-US" sz="1600" b="1" spc="25">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(E2,</a:t>
                      </a:r>
                      <a:r>
                        <a:rPr lang="en-US" sz="1600" b="1" spc="25">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E2V)</a:t>
                      </a:r>
                      <a:endParaRPr lang="en-US" sz="160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a:noFill/>
                    </a:lnT>
                    <a:lnB w="12700" cap="flat" cmpd="sng" algn="ctr">
                      <a:solidFill>
                        <a:srgbClr val="6D6E71"/>
                      </a:solidFill>
                      <a:prstDash val="dash"/>
                      <a:round/>
                      <a:headEnd type="none" w="med" len="med"/>
                      <a:tailEnd type="none" w="med" len="med"/>
                    </a:lnB>
                    <a:solidFill>
                      <a:schemeClr val="bg1"/>
                    </a:solidFill>
                  </a:tcPr>
                </a:tc>
                <a:tc>
                  <a:txBody>
                    <a:bodyPr/>
                    <a:lstStyle/>
                    <a:p>
                      <a:pPr marL="58420" marR="0">
                        <a:spcBef>
                          <a:spcPts val="1040"/>
                        </a:spcBef>
                        <a:spcAft>
                          <a:spcPts val="0"/>
                        </a:spcAft>
                      </a:pPr>
                      <a:r>
                        <a:rPr lang="en-US" sz="1600" b="1"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Estetrol</a:t>
                      </a:r>
                      <a:r>
                        <a:rPr lang="en-US" sz="1600" b="1" spc="150"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rPr>
                        <a:t>(E4)</a:t>
                      </a:r>
                      <a:endParaRPr lang="en-US" sz="1600" dirty="0">
                        <a:solidFill>
                          <a:schemeClr val="tx1"/>
                        </a:solidFill>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a:noFill/>
                    </a:lnR>
                    <a:lnT>
                      <a:noFill/>
                    </a:lnT>
                    <a:lnB w="12700" cap="flat" cmpd="sng" algn="ctr">
                      <a:solidFill>
                        <a:srgbClr val="6D6E71"/>
                      </a:solidFill>
                      <a:prstDash val="dash"/>
                      <a:round/>
                      <a:headEnd type="none" w="med" len="med"/>
                      <a:tailEnd type="none" w="med" len="med"/>
                    </a:lnB>
                    <a:solidFill>
                      <a:schemeClr val="bg1"/>
                    </a:solidFill>
                  </a:tcPr>
                </a:tc>
                <a:extLst>
                  <a:ext uri="{0D108BD9-81ED-4DB2-BD59-A6C34878D82A}">
                    <a16:rowId xmlns:a16="http://schemas.microsoft.com/office/drawing/2014/main" val="797429565"/>
                  </a:ext>
                </a:extLst>
              </a:tr>
              <a:tr h="312420">
                <a:tc>
                  <a:txBody>
                    <a:bodyPr/>
                    <a:lstStyle/>
                    <a:p>
                      <a:pPr marL="67945" marR="0">
                        <a:spcBef>
                          <a:spcPts val="535"/>
                        </a:spcBef>
                        <a:spcAft>
                          <a:spcPts val="0"/>
                        </a:spcAft>
                      </a:pPr>
                      <a:r>
                        <a:rPr lang="en-US" sz="1600" b="1"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Terminal</a:t>
                      </a:r>
                      <a:r>
                        <a:rPr lang="en-US" sz="1600" b="1" spc="85"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half-life</a:t>
                      </a:r>
                      <a:endParaRPr lang="en-US" sz="1600" dirty="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a:noFill/>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tcPr>
                </a:tc>
                <a:tc>
                  <a:txBody>
                    <a:bodyPr/>
                    <a:lstStyle/>
                    <a:p>
                      <a:pPr marL="57785" marR="0">
                        <a:spcBef>
                          <a:spcPts val="600"/>
                        </a:spcBef>
                        <a:spcAft>
                          <a:spcPts val="0"/>
                        </a:spcAft>
                      </a:pP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13-27</a:t>
                      </a:r>
                      <a:r>
                        <a:rPr lang="en-US" sz="1600" spc="1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hours</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tcPr>
                </a:tc>
                <a:tc>
                  <a:txBody>
                    <a:bodyPr/>
                    <a:lstStyle/>
                    <a:p>
                      <a:pPr marL="58420" marR="0">
                        <a:spcBef>
                          <a:spcPts val="600"/>
                        </a:spcBef>
                        <a:spcAft>
                          <a:spcPts val="0"/>
                        </a:spcAft>
                      </a:pP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13-20</a:t>
                      </a:r>
                      <a:r>
                        <a:rPr lang="en-US" sz="1600" spc="1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hours</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tcPr>
                </a:tc>
                <a:tc>
                  <a:txBody>
                    <a:bodyPr/>
                    <a:lstStyle/>
                    <a:p>
                      <a:pPr marL="58420" marR="0">
                        <a:spcBef>
                          <a:spcPts val="600"/>
                        </a:spcBef>
                        <a:spcAft>
                          <a:spcPts val="0"/>
                        </a:spcAft>
                      </a:pPr>
                      <a:r>
                        <a:rPr lang="en-US" sz="1600"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28-32</a:t>
                      </a:r>
                      <a:r>
                        <a:rPr lang="en-US" sz="1600" spc="55"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hours</a:t>
                      </a:r>
                      <a:endParaRPr lang="en-US" sz="1600" dirty="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a:noFill/>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extLst>
                  <a:ext uri="{0D108BD9-81ED-4DB2-BD59-A6C34878D82A}">
                    <a16:rowId xmlns:a16="http://schemas.microsoft.com/office/drawing/2014/main" val="3584118031"/>
                  </a:ext>
                </a:extLst>
              </a:tr>
              <a:tr h="702945">
                <a:tc>
                  <a:txBody>
                    <a:bodyPr/>
                    <a:lstStyle/>
                    <a:p>
                      <a:pPr marL="67945" marR="79375">
                        <a:lnSpc>
                          <a:spcPct val="122000"/>
                        </a:lnSpc>
                        <a:spcBef>
                          <a:spcPts val="535"/>
                        </a:spcBef>
                        <a:spcAft>
                          <a:spcPts val="0"/>
                        </a:spcAft>
                      </a:pP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Inhibition of</a:t>
                      </a:r>
                      <a:r>
                        <a:rPr lang="en-US" sz="1600" b="1" spc="5">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CYP450</a:t>
                      </a:r>
                      <a:r>
                        <a:rPr lang="en-US" sz="1600" b="1" spc="-26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liver enzymes</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a:noFill/>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tc>
                  <a:txBody>
                    <a:bodyPr/>
                    <a:lstStyle/>
                    <a:p>
                      <a:pPr marL="57785" marR="0">
                        <a:spcBef>
                          <a:spcPts val="600"/>
                        </a:spcBef>
                        <a:spcAft>
                          <a:spcPts val="0"/>
                        </a:spcAft>
                      </a:pP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Yes</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tc>
                  <a:txBody>
                    <a:bodyPr/>
                    <a:lstStyle/>
                    <a:p>
                      <a:pPr marL="57785" marR="0">
                        <a:spcBef>
                          <a:spcPts val="600"/>
                        </a:spcBef>
                        <a:spcAft>
                          <a:spcPts val="0"/>
                        </a:spcAft>
                      </a:pPr>
                      <a:r>
                        <a:rPr lang="en-US" sz="1600" dirty="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Yes</a:t>
                      </a:r>
                      <a:endParaRPr lang="en-US" sz="1600" dirty="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tc>
                  <a:txBody>
                    <a:bodyPr/>
                    <a:lstStyle/>
                    <a:p>
                      <a:pPr marL="57785" marR="0">
                        <a:spcBef>
                          <a:spcPts val="600"/>
                        </a:spcBef>
                        <a:spcAft>
                          <a:spcPts val="0"/>
                        </a:spcAft>
                      </a:pPr>
                      <a:r>
                        <a:rPr lang="en-US" sz="1600"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No</a:t>
                      </a:r>
                      <a:endParaRPr lang="en-US" sz="1600" dirty="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a:noFill/>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extLst>
                  <a:ext uri="{0D108BD9-81ED-4DB2-BD59-A6C34878D82A}">
                    <a16:rowId xmlns:a16="http://schemas.microsoft.com/office/drawing/2014/main" val="1126002601"/>
                  </a:ext>
                </a:extLst>
              </a:tr>
              <a:tr h="549910">
                <a:tc>
                  <a:txBody>
                    <a:bodyPr/>
                    <a:lstStyle/>
                    <a:p>
                      <a:pPr marL="67945" marR="0">
                        <a:spcBef>
                          <a:spcPts val="535"/>
                        </a:spcBef>
                        <a:spcAft>
                          <a:spcPts val="0"/>
                        </a:spcAft>
                      </a:pP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Hepatic</a:t>
                      </a:r>
                      <a:r>
                        <a:rPr lang="en-US" sz="1600" b="1" spc="195">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metabolism</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a:noFill/>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tcPr>
                </a:tc>
                <a:tc>
                  <a:txBody>
                    <a:bodyPr/>
                    <a:lstStyle/>
                    <a:p>
                      <a:pPr marL="57785" marR="0">
                        <a:spcBef>
                          <a:spcPts val="600"/>
                        </a:spcBef>
                        <a:spcAft>
                          <a:spcPts val="0"/>
                        </a:spcAft>
                      </a:pP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Extensive</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tcPr>
                </a:tc>
                <a:tc>
                  <a:txBody>
                    <a:bodyPr/>
                    <a:lstStyle/>
                    <a:p>
                      <a:pPr marL="57785" marR="0">
                        <a:spcBef>
                          <a:spcPts val="600"/>
                        </a:spcBef>
                        <a:spcAft>
                          <a:spcPts val="0"/>
                        </a:spcAft>
                      </a:pP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Extensive</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tcPr>
                </a:tc>
                <a:tc>
                  <a:txBody>
                    <a:bodyPr/>
                    <a:lstStyle/>
                    <a:p>
                      <a:pPr marL="57785" marR="0">
                        <a:spcBef>
                          <a:spcPts val="600"/>
                        </a:spcBef>
                        <a:spcAft>
                          <a:spcPts val="0"/>
                        </a:spcAft>
                      </a:pPr>
                      <a:r>
                        <a:rPr lang="en-US" sz="160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Minimal</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a:noFill/>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extLst>
                  <a:ext uri="{0D108BD9-81ED-4DB2-BD59-A6C34878D82A}">
                    <a16:rowId xmlns:a16="http://schemas.microsoft.com/office/drawing/2014/main" val="309560450"/>
                  </a:ext>
                </a:extLst>
              </a:tr>
              <a:tr h="400050">
                <a:tc>
                  <a:txBody>
                    <a:bodyPr/>
                    <a:lstStyle/>
                    <a:p>
                      <a:pPr marL="67945" marR="0">
                        <a:spcBef>
                          <a:spcPts val="535"/>
                        </a:spcBef>
                        <a:spcAft>
                          <a:spcPts val="0"/>
                        </a:spcAft>
                      </a:pP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Oral</a:t>
                      </a:r>
                      <a:r>
                        <a:rPr lang="en-US" sz="1600" b="1" spc="195">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bioavailability</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a:noFill/>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tc>
                  <a:txBody>
                    <a:bodyPr/>
                    <a:lstStyle/>
                    <a:p>
                      <a:pPr marL="57785" marR="0">
                        <a:spcBef>
                          <a:spcPts val="600"/>
                        </a:spcBef>
                        <a:spcAft>
                          <a:spcPts val="0"/>
                        </a:spcAft>
                      </a:pPr>
                      <a:r>
                        <a:rPr lang="en-US" sz="1600" spc="1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a:t>
                      </a:r>
                      <a:r>
                        <a:rPr lang="en-US" sz="1600" spc="1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45</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tc>
                  <a:txBody>
                    <a:bodyPr/>
                    <a:lstStyle/>
                    <a:p>
                      <a:pPr marL="58420" marR="0">
                        <a:spcBef>
                          <a:spcPts val="600"/>
                        </a:spcBef>
                        <a:spcAft>
                          <a:spcPts val="0"/>
                        </a:spcAft>
                      </a:pPr>
                      <a:r>
                        <a:rPr lang="en-US" sz="1600" spc="1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a:t>
                      </a:r>
                      <a:r>
                        <a:rPr lang="en-US" sz="1600" spc="1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5</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tc>
                  <a:txBody>
                    <a:bodyPr/>
                    <a:lstStyle/>
                    <a:p>
                      <a:pPr marL="58420" marR="0">
                        <a:spcBef>
                          <a:spcPts val="600"/>
                        </a:spcBef>
                        <a:spcAft>
                          <a:spcPts val="0"/>
                        </a:spcAft>
                      </a:pPr>
                      <a:r>
                        <a:rPr lang="en-US" sz="1600"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˜90%</a:t>
                      </a:r>
                      <a:endParaRPr lang="en-US" sz="1600" dirty="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a:noFill/>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extLst>
                  <a:ext uri="{0D108BD9-81ED-4DB2-BD59-A6C34878D82A}">
                    <a16:rowId xmlns:a16="http://schemas.microsoft.com/office/drawing/2014/main" val="2679870911"/>
                  </a:ext>
                </a:extLst>
              </a:tr>
              <a:tr h="402590">
                <a:tc>
                  <a:txBody>
                    <a:bodyPr/>
                    <a:lstStyle/>
                    <a:p>
                      <a:pPr marL="67945" marR="0">
                        <a:spcBef>
                          <a:spcPts val="695"/>
                        </a:spcBef>
                        <a:spcAft>
                          <a:spcPts val="0"/>
                        </a:spcAft>
                      </a:pP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Potency</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a:noFill/>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tcPr>
                </a:tc>
                <a:tc>
                  <a:txBody>
                    <a:bodyPr/>
                    <a:lstStyle/>
                    <a:p>
                      <a:pPr marL="57785" marR="0">
                        <a:spcBef>
                          <a:spcPts val="775"/>
                        </a:spcBef>
                        <a:spcAft>
                          <a:spcPts val="0"/>
                        </a:spcAft>
                      </a:pP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100%</a:t>
                      </a:r>
                      <a:r>
                        <a:rPr lang="en-US" sz="1600" spc="4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E2</a:t>
                      </a:r>
                      <a:r>
                        <a:rPr lang="en-US" sz="1600" spc="4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or</a:t>
                      </a:r>
                      <a:r>
                        <a:rPr lang="en-US" sz="1600" spc="4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more</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tcPr>
                </a:tc>
                <a:tc>
                  <a:txBody>
                    <a:bodyPr/>
                    <a:lstStyle/>
                    <a:p>
                      <a:pPr marL="62230" marR="0">
                        <a:spcBef>
                          <a:spcPts val="770"/>
                        </a:spcBef>
                        <a:spcAft>
                          <a:spcPts val="0"/>
                        </a:spcAft>
                      </a:pPr>
                      <a:r>
                        <a:rPr lang="en-US" sz="1600" spc="1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a:t>
                      </a:r>
                      <a:r>
                        <a:rPr lang="en-US" sz="1600" spc="1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100</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a:t>
                      </a:r>
                      <a:r>
                        <a:rPr lang="en-US" sz="1600" spc="-11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spc="1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o</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f</a:t>
                      </a:r>
                      <a:r>
                        <a:rPr lang="en-US" sz="1600" spc="13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spc="1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E2</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tcPr>
                </a:tc>
                <a:tc>
                  <a:txBody>
                    <a:bodyPr/>
                    <a:lstStyle/>
                    <a:p>
                      <a:pPr marL="58420" marR="0">
                        <a:spcBef>
                          <a:spcPts val="775"/>
                        </a:spcBef>
                        <a:spcAft>
                          <a:spcPts val="0"/>
                        </a:spcAft>
                      </a:pPr>
                      <a:r>
                        <a:rPr lang="en-US" sz="160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1%-10% of</a:t>
                      </a:r>
                      <a:r>
                        <a:rPr lang="en-US" sz="1600" spc="5">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E2</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a:noFill/>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extLst>
                  <a:ext uri="{0D108BD9-81ED-4DB2-BD59-A6C34878D82A}">
                    <a16:rowId xmlns:a16="http://schemas.microsoft.com/office/drawing/2014/main" val="4247013396"/>
                  </a:ext>
                </a:extLst>
              </a:tr>
              <a:tr h="737235">
                <a:tc>
                  <a:txBody>
                    <a:bodyPr/>
                    <a:lstStyle/>
                    <a:p>
                      <a:pPr marL="67945" marR="79375">
                        <a:spcBef>
                          <a:spcPts val="885"/>
                        </a:spcBef>
                        <a:spcAft>
                          <a:spcPts val="0"/>
                        </a:spcAft>
                      </a:pPr>
                      <a:r>
                        <a:rPr lang="en-US" sz="1600" b="1"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Interconversion</a:t>
                      </a:r>
                      <a:r>
                        <a:rPr lang="en-US" sz="1600" b="1" spc="5"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to</a:t>
                      </a:r>
                      <a:r>
                        <a:rPr lang="en-US" sz="1600" b="1" spc="-260"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other</a:t>
                      </a:r>
                      <a:r>
                        <a:rPr lang="en-US" sz="1600" b="1" spc="55"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estrogens</a:t>
                      </a:r>
                      <a:endParaRPr lang="en-US" sz="1600" dirty="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a:noFill/>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tc>
                  <a:txBody>
                    <a:bodyPr/>
                    <a:lstStyle/>
                    <a:p>
                      <a:pPr marL="57785" marR="111125">
                        <a:lnSpc>
                          <a:spcPct val="103000"/>
                        </a:lnSpc>
                        <a:spcBef>
                          <a:spcPts val="955"/>
                        </a:spcBef>
                        <a:spcAft>
                          <a:spcPts val="0"/>
                        </a:spcAft>
                      </a:pP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Metabolites</a:t>
                      </a:r>
                      <a:r>
                        <a:rPr lang="en-US" sz="1600" spc="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can</a:t>
                      </a:r>
                      <a:r>
                        <a:rPr lang="en-US" sz="1600" spc="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revert</a:t>
                      </a:r>
                      <a:r>
                        <a:rPr lang="en-US" sz="1600" spc="-29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to</a:t>
                      </a:r>
                      <a:r>
                        <a:rPr lang="en-US" sz="1600" spc="-4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EE</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tc>
                  <a:txBody>
                    <a:bodyPr/>
                    <a:lstStyle/>
                    <a:p>
                      <a:pPr marL="58420" marR="198120" algn="just">
                        <a:lnSpc>
                          <a:spcPct val="103000"/>
                        </a:lnSpc>
                        <a:spcBef>
                          <a:spcPts val="955"/>
                        </a:spcBef>
                        <a:spcAft>
                          <a:spcPts val="0"/>
                        </a:spcAft>
                      </a:pP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Converts to E2 which</a:t>
                      </a:r>
                      <a:r>
                        <a:rPr lang="en-US" sz="1600" spc="-31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can interconvert with</a:t>
                      </a:r>
                      <a:r>
                        <a:rPr lang="en-US" sz="1600" spc="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E1</a:t>
                      </a:r>
                      <a:r>
                        <a:rPr lang="en-US" sz="1600" spc="-5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or</a:t>
                      </a:r>
                      <a:r>
                        <a:rPr lang="en-US" sz="1600" spc="-5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form</a:t>
                      </a:r>
                      <a:r>
                        <a:rPr lang="en-US" sz="1600" spc="-55">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E3</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tc>
                  <a:txBody>
                    <a:bodyPr/>
                    <a:lstStyle/>
                    <a:p>
                      <a:pPr marL="58420" marR="0">
                        <a:spcBef>
                          <a:spcPts val="955"/>
                        </a:spcBef>
                        <a:spcAft>
                          <a:spcPts val="0"/>
                        </a:spcAft>
                      </a:pPr>
                      <a:r>
                        <a:rPr lang="en-US" sz="1600"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No</a:t>
                      </a:r>
                      <a:endParaRPr lang="en-US" sz="1600" dirty="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a:noFill/>
                    </a:lnR>
                    <a:lnT w="12700" cap="flat" cmpd="sng" algn="ctr">
                      <a:solidFill>
                        <a:srgbClr val="6D6E71"/>
                      </a:solidFill>
                      <a:prstDash val="dash"/>
                      <a:round/>
                      <a:headEnd type="none" w="med" len="med"/>
                      <a:tailEnd type="none" w="med" len="med"/>
                    </a:lnT>
                    <a:lnB w="12700" cap="flat" cmpd="sng" algn="ctr">
                      <a:solidFill>
                        <a:srgbClr val="6D6E71"/>
                      </a:solidFill>
                      <a:prstDash val="dash"/>
                      <a:round/>
                      <a:headEnd type="none" w="med" len="med"/>
                      <a:tailEnd type="none" w="med" len="med"/>
                    </a:lnB>
                    <a:solidFill>
                      <a:schemeClr val="bg1"/>
                    </a:solidFill>
                  </a:tcPr>
                </a:tc>
                <a:extLst>
                  <a:ext uri="{0D108BD9-81ED-4DB2-BD59-A6C34878D82A}">
                    <a16:rowId xmlns:a16="http://schemas.microsoft.com/office/drawing/2014/main" val="3981836047"/>
                  </a:ext>
                </a:extLst>
              </a:tr>
              <a:tr h="544830">
                <a:tc>
                  <a:txBody>
                    <a:bodyPr/>
                    <a:lstStyle/>
                    <a:p>
                      <a:pPr marL="67945" marR="0">
                        <a:lnSpc>
                          <a:spcPts val="1850"/>
                        </a:lnSpc>
                        <a:spcBef>
                          <a:spcPts val="190"/>
                        </a:spcBef>
                        <a:spcAft>
                          <a:spcPts val="0"/>
                        </a:spcAft>
                      </a:pP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Recirculation</a:t>
                      </a:r>
                      <a:r>
                        <a:rPr lang="en-US" sz="1600" b="1" spc="19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of</a:t>
                      </a:r>
                      <a:r>
                        <a:rPr lang="en-US" sz="1600" b="1" spc="20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active</a:t>
                      </a:r>
                      <a:r>
                        <a:rPr lang="en-US" sz="1600" b="1" spc="-26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 </a:t>
                      </a:r>
                      <a:r>
                        <a:rPr lang="en-US" sz="1600" b="1">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metabolites</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a:noFill/>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E52479"/>
                      </a:solidFill>
                      <a:prstDash val="solid"/>
                      <a:round/>
                      <a:headEnd type="none" w="med" len="med"/>
                      <a:tailEnd type="none" w="med" len="med"/>
                    </a:lnB>
                  </a:tcPr>
                </a:tc>
                <a:tc>
                  <a:txBody>
                    <a:bodyPr/>
                    <a:lstStyle/>
                    <a:p>
                      <a:pPr marL="57785" marR="0">
                        <a:spcBef>
                          <a:spcPts val="600"/>
                        </a:spcBef>
                        <a:spcAft>
                          <a:spcPts val="0"/>
                        </a:spcAft>
                      </a:pPr>
                      <a:r>
                        <a:rPr lang="en-US" sz="1600" dirty="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Yes</a:t>
                      </a:r>
                      <a:endParaRPr lang="en-US" sz="1600" dirty="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E52479"/>
                      </a:solidFill>
                      <a:prstDash val="solid"/>
                      <a:round/>
                      <a:headEnd type="none" w="med" len="med"/>
                      <a:tailEnd type="none" w="med" len="med"/>
                    </a:lnB>
                  </a:tcPr>
                </a:tc>
                <a:tc>
                  <a:txBody>
                    <a:bodyPr/>
                    <a:lstStyle/>
                    <a:p>
                      <a:pPr marL="58420" marR="0">
                        <a:spcBef>
                          <a:spcPts val="600"/>
                        </a:spcBef>
                        <a:spcAft>
                          <a:spcPts val="0"/>
                        </a:spcAft>
                      </a:pPr>
                      <a:r>
                        <a:rPr lang="en-US" sz="1600">
                          <a:solidFill>
                            <a:srgbClr val="58595B"/>
                          </a:solidFill>
                          <a:effectLst/>
                          <a:latin typeface="Myriad Pro" panose="020B0503030403020204" pitchFamily="34" charset="0"/>
                          <a:ea typeface="Trebuchet MS" panose="020B0603020202020204" pitchFamily="34" charset="0"/>
                          <a:cs typeface="Trebuchet MS" panose="020B0603020202020204" pitchFamily="34" charset="0"/>
                        </a:rPr>
                        <a:t>Yes</a:t>
                      </a:r>
                      <a:endParaRPr lang="en-US" sz="160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w="12700" cap="flat" cmpd="sng" algn="ctr">
                      <a:solidFill>
                        <a:srgbClr val="6D6E71"/>
                      </a:solidFill>
                      <a:prstDash val="dash"/>
                      <a:round/>
                      <a:headEnd type="none" w="med" len="med"/>
                      <a:tailEnd type="none" w="med" len="med"/>
                    </a:lnR>
                    <a:lnT w="12700" cap="flat" cmpd="sng" algn="ctr">
                      <a:solidFill>
                        <a:srgbClr val="6D6E71"/>
                      </a:solidFill>
                      <a:prstDash val="dash"/>
                      <a:round/>
                      <a:headEnd type="none" w="med" len="med"/>
                      <a:tailEnd type="none" w="med" len="med"/>
                    </a:lnT>
                    <a:lnB w="12700" cap="flat" cmpd="sng" algn="ctr">
                      <a:solidFill>
                        <a:srgbClr val="E52479"/>
                      </a:solidFill>
                      <a:prstDash val="solid"/>
                      <a:round/>
                      <a:headEnd type="none" w="med" len="med"/>
                      <a:tailEnd type="none" w="med" len="med"/>
                    </a:lnB>
                  </a:tcPr>
                </a:tc>
                <a:tc>
                  <a:txBody>
                    <a:bodyPr/>
                    <a:lstStyle/>
                    <a:p>
                      <a:pPr marL="58420" marR="0">
                        <a:spcBef>
                          <a:spcPts val="600"/>
                        </a:spcBef>
                        <a:spcAft>
                          <a:spcPts val="0"/>
                        </a:spcAft>
                      </a:pPr>
                      <a:r>
                        <a:rPr lang="en-US" sz="1600" dirty="0">
                          <a:solidFill>
                            <a:srgbClr val="E52479"/>
                          </a:solidFill>
                          <a:effectLst/>
                          <a:latin typeface="Myriad Pro" panose="020B0503030403020204" pitchFamily="34" charset="0"/>
                          <a:ea typeface="Trebuchet MS" panose="020B0603020202020204" pitchFamily="34" charset="0"/>
                          <a:cs typeface="Trebuchet MS" panose="020B0603020202020204" pitchFamily="34" charset="0"/>
                        </a:rPr>
                        <a:t>No</a:t>
                      </a:r>
                      <a:endParaRPr lang="en-US" sz="1600" dirty="0">
                        <a:effectLst/>
                        <a:latin typeface="Myriad Pro" panose="020B0503030403020204" pitchFamily="34" charset="0"/>
                        <a:ea typeface="Trebuchet MS" panose="020B0603020202020204" pitchFamily="34" charset="0"/>
                        <a:cs typeface="Trebuchet MS" panose="020B0603020202020204" pitchFamily="34" charset="0"/>
                      </a:endParaRPr>
                    </a:p>
                  </a:txBody>
                  <a:tcPr marL="0" marR="0" marT="0" marB="0">
                    <a:lnL w="12700" cap="flat" cmpd="sng" algn="ctr">
                      <a:solidFill>
                        <a:srgbClr val="6D6E71"/>
                      </a:solidFill>
                      <a:prstDash val="dash"/>
                      <a:round/>
                      <a:headEnd type="none" w="med" len="med"/>
                      <a:tailEnd type="none" w="med" len="med"/>
                    </a:lnL>
                    <a:lnR>
                      <a:noFill/>
                    </a:lnR>
                    <a:lnT w="12700" cap="flat" cmpd="sng" algn="ctr">
                      <a:solidFill>
                        <a:srgbClr val="6D6E71"/>
                      </a:solidFill>
                      <a:prstDash val="dash"/>
                      <a:round/>
                      <a:headEnd type="none" w="med" len="med"/>
                      <a:tailEnd type="none" w="med" len="med"/>
                    </a:lnT>
                    <a:lnB w="12700" cap="flat" cmpd="sng" algn="ctr">
                      <a:solidFill>
                        <a:srgbClr val="E52479"/>
                      </a:solidFill>
                      <a:prstDash val="solid"/>
                      <a:round/>
                      <a:headEnd type="none" w="med" len="med"/>
                      <a:tailEnd type="none" w="med" len="med"/>
                    </a:lnB>
                    <a:solidFill>
                      <a:schemeClr val="bg1"/>
                    </a:solidFill>
                  </a:tcPr>
                </a:tc>
                <a:extLst>
                  <a:ext uri="{0D108BD9-81ED-4DB2-BD59-A6C34878D82A}">
                    <a16:rowId xmlns:a16="http://schemas.microsoft.com/office/drawing/2014/main" val="3237027542"/>
                  </a:ext>
                </a:extLst>
              </a:tr>
            </a:tbl>
          </a:graphicData>
        </a:graphic>
      </p:graphicFrame>
    </p:spTree>
    <p:extLst>
      <p:ext uri="{BB962C8B-B14F-4D97-AF65-F5344CB8AC3E}">
        <p14:creationId xmlns:p14="http://schemas.microsoft.com/office/powerpoint/2010/main" val="411894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0A0D0816-00A3-C8E0-5994-66C654B06762}"/>
              </a:ext>
            </a:extLst>
          </p:cNvPr>
          <p:cNvSpPr>
            <a:spLocks noGrp="1"/>
          </p:cNvSpPr>
          <p:nvPr>
            <p:ph type="title"/>
          </p:nvPr>
        </p:nvSpPr>
        <p:spPr>
          <a:xfrm>
            <a:off x="789166" y="355391"/>
            <a:ext cx="10756127" cy="1325563"/>
          </a:xfrm>
        </p:spPr>
        <p:txBody>
          <a:bodyPr/>
          <a:lstStyle/>
          <a:p>
            <a:r>
              <a:rPr lang="en-US" dirty="0">
                <a:solidFill>
                  <a:srgbClr val="7030A0"/>
                </a:solidFill>
                <a:latin typeface="Myriad Pro" panose="020B0503030403020204" pitchFamily="34" charset="0"/>
              </a:rPr>
              <a:t>Selective effect of Estetrol on different tissues</a:t>
            </a:r>
          </a:p>
        </p:txBody>
      </p:sp>
      <p:sp>
        <p:nvSpPr>
          <p:cNvPr id="20" name="Content Placeholder 19">
            <a:extLst>
              <a:ext uri="{FF2B5EF4-FFF2-40B4-BE49-F238E27FC236}">
                <a16:creationId xmlns:a16="http://schemas.microsoft.com/office/drawing/2014/main" id="{40436770-2950-5430-9D20-640C5708942B}"/>
              </a:ext>
            </a:extLst>
          </p:cNvPr>
          <p:cNvSpPr>
            <a:spLocks noGrp="1"/>
          </p:cNvSpPr>
          <p:nvPr>
            <p:ph idx="1"/>
          </p:nvPr>
        </p:nvSpPr>
        <p:spPr>
          <a:xfrm>
            <a:off x="1084690" y="2573048"/>
            <a:ext cx="4354002" cy="3287065"/>
          </a:xfrm>
        </p:spPr>
        <p:txBody>
          <a:bodyPr/>
          <a:lstStyle/>
          <a:p>
            <a:pPr marL="0" indent="0">
              <a:buNone/>
            </a:pPr>
            <a:r>
              <a:rPr lang="en-US" sz="2400" b="1" dirty="0">
                <a:solidFill>
                  <a:srgbClr val="7030A0"/>
                </a:solidFill>
                <a:latin typeface="Myriad Pro" panose="020B0503030403020204" pitchFamily="34" charset="0"/>
              </a:rPr>
              <a:t>Agonist effect on-</a:t>
            </a:r>
          </a:p>
          <a:p>
            <a:pPr marL="0" indent="0">
              <a:buNone/>
            </a:pPr>
            <a:r>
              <a:rPr lang="en-US" sz="2400" dirty="0">
                <a:solidFill>
                  <a:srgbClr val="CC0066"/>
                </a:solidFill>
                <a:latin typeface="Myriad Pro" panose="020B0503030403020204" pitchFamily="34" charset="0"/>
              </a:rPr>
              <a:t>Vagina, uterus &amp; endometrium- </a:t>
            </a:r>
            <a:r>
              <a:rPr lang="en-US" sz="2400" dirty="0">
                <a:latin typeface="Myriad Pro" panose="020B0503030403020204" pitchFamily="34" charset="0"/>
              </a:rPr>
              <a:t>Supports tissue maintenance</a:t>
            </a:r>
          </a:p>
          <a:p>
            <a:pPr marL="0" indent="0">
              <a:buNone/>
            </a:pPr>
            <a:r>
              <a:rPr lang="en-US" sz="2400" dirty="0">
                <a:solidFill>
                  <a:srgbClr val="CC0066"/>
                </a:solidFill>
                <a:latin typeface="Myriad Pro" panose="020B0503030403020204" pitchFamily="34" charset="0"/>
              </a:rPr>
              <a:t>Bones- </a:t>
            </a:r>
          </a:p>
          <a:p>
            <a:pPr marL="0" indent="0">
              <a:buNone/>
            </a:pPr>
            <a:r>
              <a:rPr lang="en-US" sz="2400" dirty="0">
                <a:latin typeface="Myriad Pro" panose="020B0503030403020204" pitchFamily="34" charset="0"/>
              </a:rPr>
              <a:t>Maintains bone mineral density</a:t>
            </a:r>
          </a:p>
          <a:p>
            <a:pPr marL="0" indent="0">
              <a:buNone/>
            </a:pPr>
            <a:r>
              <a:rPr lang="en-US" sz="2400" dirty="0">
                <a:solidFill>
                  <a:srgbClr val="CC0066"/>
                </a:solidFill>
                <a:latin typeface="Myriad Pro" panose="020B0503030403020204" pitchFamily="34" charset="0"/>
              </a:rPr>
              <a:t>Brains-                 </a:t>
            </a:r>
          </a:p>
          <a:p>
            <a:pPr marL="0" indent="0">
              <a:buNone/>
            </a:pPr>
            <a:r>
              <a:rPr lang="en-US" sz="2400" dirty="0">
                <a:latin typeface="Myriad Pro" panose="020B0503030403020204" pitchFamily="34" charset="0"/>
              </a:rPr>
              <a:t>Neuroprotective effect</a:t>
            </a:r>
          </a:p>
          <a:p>
            <a:pPr marL="0" indent="0">
              <a:buNone/>
            </a:pPr>
            <a:endParaRPr lang="en-US" sz="2400" dirty="0">
              <a:latin typeface="Myriad Pro" panose="020B0503030403020204" pitchFamily="34" charset="0"/>
            </a:endParaRPr>
          </a:p>
          <a:p>
            <a:endParaRPr lang="en-US" dirty="0"/>
          </a:p>
        </p:txBody>
      </p:sp>
      <p:sp>
        <p:nvSpPr>
          <p:cNvPr id="21" name="Content Placeholder 19">
            <a:extLst>
              <a:ext uri="{FF2B5EF4-FFF2-40B4-BE49-F238E27FC236}">
                <a16:creationId xmlns:a16="http://schemas.microsoft.com/office/drawing/2014/main" id="{1D03D846-4844-1C04-4234-ACBEA5DADAF4}"/>
              </a:ext>
            </a:extLst>
          </p:cNvPr>
          <p:cNvSpPr txBox="1">
            <a:spLocks/>
          </p:cNvSpPr>
          <p:nvPr/>
        </p:nvSpPr>
        <p:spPr>
          <a:xfrm>
            <a:off x="6416703" y="2573048"/>
            <a:ext cx="5668620" cy="408404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rgbClr val="7030A0"/>
                </a:solidFill>
                <a:latin typeface="Myriad Pro" panose="020B0503030403020204" pitchFamily="34" charset="0"/>
              </a:rPr>
              <a:t>Antagonist effect on-</a:t>
            </a:r>
          </a:p>
          <a:p>
            <a:pPr marL="0" indent="0">
              <a:buFont typeface="Arial" panose="020B0604020202020204" pitchFamily="34" charset="0"/>
              <a:buNone/>
            </a:pPr>
            <a:r>
              <a:rPr lang="en-US" sz="2400" dirty="0">
                <a:solidFill>
                  <a:srgbClr val="CC0066"/>
                </a:solidFill>
                <a:latin typeface="Myriad Pro" panose="020B0503030403020204" pitchFamily="34" charset="0"/>
              </a:rPr>
              <a:t>Breast tissue- </a:t>
            </a:r>
          </a:p>
          <a:p>
            <a:pPr marL="0" indent="0">
              <a:buFont typeface="Arial" panose="020B0604020202020204" pitchFamily="34" charset="0"/>
              <a:buNone/>
            </a:pPr>
            <a:r>
              <a:rPr lang="en-US" sz="2400" dirty="0">
                <a:latin typeface="Myriad Pro" panose="020B0503030403020204" pitchFamily="34" charset="0"/>
              </a:rPr>
              <a:t>100 times less potent for breast cell proliferation than E2</a:t>
            </a:r>
          </a:p>
          <a:p>
            <a:pPr marL="0" indent="0">
              <a:buFont typeface="Arial" panose="020B0604020202020204" pitchFamily="34" charset="0"/>
              <a:buNone/>
            </a:pPr>
            <a:r>
              <a:rPr lang="en-US" sz="2400" dirty="0">
                <a:solidFill>
                  <a:srgbClr val="CC0066"/>
                </a:solidFill>
                <a:latin typeface="Myriad Pro" panose="020B0503030403020204" pitchFamily="34" charset="0"/>
              </a:rPr>
              <a:t>Minimal impact on liver-</a:t>
            </a:r>
          </a:p>
          <a:p>
            <a:r>
              <a:rPr lang="en-US" sz="2400" dirty="0">
                <a:latin typeface="Myriad Pro" panose="020B0503030403020204" pitchFamily="34" charset="0"/>
              </a:rPr>
              <a:t>No first pass </a:t>
            </a:r>
            <a:r>
              <a:rPr lang="en-US" sz="2400" dirty="0" err="1">
                <a:latin typeface="Myriad Pro" panose="020B0503030403020204" pitchFamily="34" charset="0"/>
              </a:rPr>
              <a:t>metab</a:t>
            </a:r>
            <a:r>
              <a:rPr lang="en-US" sz="2400" dirty="0">
                <a:latin typeface="Myriad Pro" panose="020B0503030403020204" pitchFamily="34" charset="0"/>
              </a:rPr>
              <a:t>                </a:t>
            </a:r>
            <a:r>
              <a:rPr lang="en-US" sz="2400" dirty="0" err="1">
                <a:latin typeface="Myriad Pro" panose="020B0503030403020204" pitchFamily="34" charset="0"/>
              </a:rPr>
              <a:t>olism</a:t>
            </a:r>
            <a:r>
              <a:rPr lang="en-US" sz="2400" dirty="0">
                <a:latin typeface="Myriad Pro" panose="020B0503030403020204" pitchFamily="34" charset="0"/>
              </a:rPr>
              <a:t> metabolized by UGT pathway</a:t>
            </a:r>
          </a:p>
          <a:p>
            <a:r>
              <a:rPr lang="en-US" sz="2400" dirty="0">
                <a:latin typeface="Myriad Pro" panose="020B0503030403020204" pitchFamily="34" charset="0"/>
              </a:rPr>
              <a:t>Doesn’t pro       duce potential precursors to carcinogenic compounds</a:t>
            </a:r>
          </a:p>
          <a:p>
            <a:r>
              <a:rPr lang="en-US" sz="2400" dirty="0">
                <a:latin typeface="Myriad Pro" panose="020B0503030403020204" pitchFamily="34" charset="0"/>
              </a:rPr>
              <a:t>Doesn’t reconvert to other estrogens or their metabolites</a:t>
            </a:r>
          </a:p>
          <a:p>
            <a:pPr marL="0" indent="0">
              <a:buFont typeface="Arial" panose="020B0604020202020204" pitchFamily="34" charset="0"/>
              <a:buNone/>
            </a:pPr>
            <a:endParaRPr lang="en-US" sz="2400" dirty="0">
              <a:latin typeface="Myriad Pro" panose="020B0503030403020204" pitchFamily="34" charset="0"/>
            </a:endParaRPr>
          </a:p>
          <a:p>
            <a:endParaRPr lang="en-US" dirty="0"/>
          </a:p>
        </p:txBody>
      </p:sp>
    </p:spTree>
    <p:extLst>
      <p:ext uri="{BB962C8B-B14F-4D97-AF65-F5344CB8AC3E}">
        <p14:creationId xmlns:p14="http://schemas.microsoft.com/office/powerpoint/2010/main" val="973733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FE65F-A4A4-EFA0-FE25-6F23379D3E67}"/>
              </a:ext>
            </a:extLst>
          </p:cNvPr>
          <p:cNvSpPr>
            <a:spLocks noGrp="1"/>
          </p:cNvSpPr>
          <p:nvPr>
            <p:ph type="title"/>
          </p:nvPr>
        </p:nvSpPr>
        <p:spPr>
          <a:xfrm>
            <a:off x="838200" y="365126"/>
            <a:ext cx="10515600" cy="771912"/>
          </a:xfrm>
        </p:spPr>
        <p:txBody>
          <a:bodyPr/>
          <a:lstStyle/>
          <a:p>
            <a:r>
              <a:rPr lang="en-US" dirty="0">
                <a:solidFill>
                  <a:srgbClr val="7030A0"/>
                </a:solidFill>
                <a:latin typeface="Myriad Pro" panose="020B0503030403020204" pitchFamily="34" charset="0"/>
              </a:rPr>
              <a:t>Conclusion</a:t>
            </a:r>
          </a:p>
        </p:txBody>
      </p:sp>
      <p:sp>
        <p:nvSpPr>
          <p:cNvPr id="3" name="Content Placeholder 2">
            <a:extLst>
              <a:ext uri="{FF2B5EF4-FFF2-40B4-BE49-F238E27FC236}">
                <a16:creationId xmlns:a16="http://schemas.microsoft.com/office/drawing/2014/main" id="{4185AF59-2024-68B7-4330-BE25B5D8895D}"/>
              </a:ext>
            </a:extLst>
          </p:cNvPr>
          <p:cNvSpPr>
            <a:spLocks noGrp="1"/>
          </p:cNvSpPr>
          <p:nvPr>
            <p:ph idx="1"/>
          </p:nvPr>
        </p:nvSpPr>
        <p:spPr>
          <a:xfrm>
            <a:off x="591709" y="1921040"/>
            <a:ext cx="11409459" cy="4121951"/>
          </a:xfrm>
        </p:spPr>
        <p:txBody>
          <a:bodyPr>
            <a:normAutofit fontScale="92500"/>
          </a:bodyPr>
          <a:lstStyle/>
          <a:p>
            <a:r>
              <a:rPr lang="en-US" sz="2600" dirty="0">
                <a:latin typeface="Myriad Pro" panose="020B0503030403020204" pitchFamily="34" charset="0"/>
              </a:rPr>
              <a:t>Estetrol (E4) is an estrogen that activates the nuclear estrogen receptor (ER) α signaling pathway but does not activate membrane ERα signaling pathway in specific tissues. This unique molecular mode of action of E4 is distinct from other estrogens.</a:t>
            </a:r>
          </a:p>
          <a:p>
            <a:r>
              <a:rPr lang="en-US" sz="2600" dirty="0">
                <a:latin typeface="Myriad Pro" panose="020B0503030403020204" pitchFamily="34" charset="0"/>
              </a:rPr>
              <a:t>E4 has been referred to as the first native estrogen with selective tissue activity due to its tissue-specific actions mainly supported by a differential activity on nuclear and membrane ERα activation.</a:t>
            </a:r>
          </a:p>
          <a:p>
            <a:r>
              <a:rPr lang="en-US" sz="2600" dirty="0">
                <a:latin typeface="Myriad Pro" panose="020B0503030403020204" pitchFamily="34" charset="0"/>
              </a:rPr>
              <a:t>E4 has a low impact in the liver and breast and a more potent effect in the endometrium, vaginal keratinocytes, and the cardiovascular system.</a:t>
            </a:r>
          </a:p>
          <a:p>
            <a:r>
              <a:rPr lang="en-US" sz="2600" dirty="0">
                <a:latin typeface="Myriad Pro" panose="020B0503030403020204" pitchFamily="34" charset="0"/>
              </a:rPr>
              <a:t>E4 has recently been approved in the United States of America, Europe, Canada, and Australia </a:t>
            </a:r>
            <a:r>
              <a:rPr lang="en-US" dirty="0"/>
              <a:t>as a new estrogenic component of a combined oral contraceptive.</a:t>
            </a:r>
          </a:p>
        </p:txBody>
      </p:sp>
    </p:spTree>
    <p:extLst>
      <p:ext uri="{BB962C8B-B14F-4D97-AF65-F5344CB8AC3E}">
        <p14:creationId xmlns:p14="http://schemas.microsoft.com/office/powerpoint/2010/main" val="57957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TotalTime>
  <Words>1717</Words>
  <Application>Microsoft Office PowerPoint</Application>
  <PresentationFormat>Widescreen</PresentationFormat>
  <Paragraphs>204</Paragraphs>
  <Slides>18</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18</vt:i4>
      </vt:variant>
    </vt:vector>
  </HeadingPairs>
  <TitlesOfParts>
    <vt:vector size="26" baseType="lpstr">
      <vt:lpstr>Arial</vt:lpstr>
      <vt:lpstr>Calibri</vt:lpstr>
      <vt:lpstr>Calibri Light</vt:lpstr>
      <vt:lpstr>Cambria</vt:lpstr>
      <vt:lpstr>MuseoSans</vt:lpstr>
      <vt:lpstr>Myriad Pro</vt:lpstr>
      <vt:lpstr>Wingdings</vt:lpstr>
      <vt:lpstr>Office Theme</vt:lpstr>
      <vt:lpstr>The superiority of Estetrol over other estrogens </vt:lpstr>
      <vt:lpstr>Introduction</vt:lpstr>
      <vt:lpstr>THE SPECTRUM OF ESTROGEN</vt:lpstr>
      <vt:lpstr>Estrogen receptor</vt:lpstr>
      <vt:lpstr>Types of Estrogen receptor</vt:lpstr>
      <vt:lpstr>Distribution of Estrogen Receptors</vt:lpstr>
      <vt:lpstr>Estrogen Receptor pathway</vt:lpstr>
      <vt:lpstr>PowerPoint Presentation</vt:lpstr>
      <vt:lpstr>Receptor affinity of different Estrogens</vt:lpstr>
      <vt:lpstr>Physiological Effect of Estrogen on Different Tissues</vt:lpstr>
      <vt:lpstr>The estrogen journey in Contraception</vt:lpstr>
      <vt:lpstr>Unmet needs of estrogen in contraception </vt:lpstr>
      <vt:lpstr>Evolution in estrogen of OCP</vt:lpstr>
      <vt:lpstr>ESTETROL: THE FIRST NATIVE ESTROGEN WITH SELECTIVE TISSUE ACTIVITY (NEST)</vt:lpstr>
      <vt:lpstr>Receptor Activity of Estetrol</vt:lpstr>
      <vt:lpstr>Comparative pharmacologic profile of EE,E2 and E4 </vt:lpstr>
      <vt:lpstr>Selective effect of Estetrol on different tissues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superiority of Estetrol over other estrogens</dc:title>
  <dc:creator>DMA DSG TEAM</dc:creator>
  <cp:lastModifiedBy>DMA Team-1</cp:lastModifiedBy>
  <cp:revision>17</cp:revision>
  <dcterms:created xsi:type="dcterms:W3CDTF">2023-05-22T05:47:23Z</dcterms:created>
  <dcterms:modified xsi:type="dcterms:W3CDTF">2026-07-01T05:07:27Z</dcterms:modified>
</cp:coreProperties>
</file>